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7"/>
  </p:notesMasterIdLst>
  <p:handoutMasterIdLst>
    <p:handoutMasterId r:id="rId88"/>
  </p:handoutMasterIdLst>
  <p:sldIdLst>
    <p:sldId id="256" r:id="rId2"/>
    <p:sldId id="304" r:id="rId3"/>
    <p:sldId id="432" r:id="rId4"/>
    <p:sldId id="303" r:id="rId5"/>
    <p:sldId id="307" r:id="rId6"/>
    <p:sldId id="433" r:id="rId7"/>
    <p:sldId id="310" r:id="rId8"/>
    <p:sldId id="438" r:id="rId9"/>
    <p:sldId id="333" r:id="rId10"/>
    <p:sldId id="334" r:id="rId11"/>
    <p:sldId id="363" r:id="rId12"/>
    <p:sldId id="339" r:id="rId13"/>
    <p:sldId id="362" r:id="rId14"/>
    <p:sldId id="364" r:id="rId15"/>
    <p:sldId id="439" r:id="rId16"/>
    <p:sldId id="336" r:id="rId17"/>
    <p:sldId id="360" r:id="rId18"/>
    <p:sldId id="338" r:id="rId19"/>
    <p:sldId id="361" r:id="rId20"/>
    <p:sldId id="440" r:id="rId21"/>
    <p:sldId id="341" r:id="rId22"/>
    <p:sldId id="342" r:id="rId23"/>
    <p:sldId id="343" r:id="rId24"/>
    <p:sldId id="344" r:id="rId25"/>
    <p:sldId id="345" r:id="rId26"/>
    <p:sldId id="346" r:id="rId27"/>
    <p:sldId id="347" r:id="rId28"/>
    <p:sldId id="348" r:id="rId29"/>
    <p:sldId id="349" r:id="rId30"/>
    <p:sldId id="350" r:id="rId31"/>
    <p:sldId id="441" r:id="rId32"/>
    <p:sldId id="366" r:id="rId33"/>
    <p:sldId id="382" r:id="rId34"/>
    <p:sldId id="371" r:id="rId35"/>
    <p:sldId id="380" r:id="rId36"/>
    <p:sldId id="381" r:id="rId37"/>
    <p:sldId id="379" r:id="rId38"/>
    <p:sldId id="383" r:id="rId39"/>
    <p:sldId id="385" r:id="rId40"/>
    <p:sldId id="386" r:id="rId41"/>
    <p:sldId id="373" r:id="rId42"/>
    <p:sldId id="376" r:id="rId43"/>
    <p:sldId id="388" r:id="rId44"/>
    <p:sldId id="399" r:id="rId45"/>
    <p:sldId id="405" r:id="rId46"/>
    <p:sldId id="400" r:id="rId47"/>
    <p:sldId id="403" r:id="rId48"/>
    <p:sldId id="401" r:id="rId49"/>
    <p:sldId id="375" r:id="rId50"/>
    <p:sldId id="404" r:id="rId51"/>
    <p:sldId id="407" r:id="rId52"/>
    <p:sldId id="408" r:id="rId53"/>
    <p:sldId id="390" r:id="rId54"/>
    <p:sldId id="391" r:id="rId55"/>
    <p:sldId id="417" r:id="rId56"/>
    <p:sldId id="392" r:id="rId57"/>
    <p:sldId id="393" r:id="rId58"/>
    <p:sldId id="409" r:id="rId59"/>
    <p:sldId id="410" r:id="rId60"/>
    <p:sldId id="412" r:id="rId61"/>
    <p:sldId id="411" r:id="rId62"/>
    <p:sldId id="418" r:id="rId63"/>
    <p:sldId id="419" r:id="rId64"/>
    <p:sldId id="420" r:id="rId65"/>
    <p:sldId id="426" r:id="rId66"/>
    <p:sldId id="398" r:id="rId67"/>
    <p:sldId id="423" r:id="rId68"/>
    <p:sldId id="394" r:id="rId69"/>
    <p:sldId id="395" r:id="rId70"/>
    <p:sldId id="396" r:id="rId71"/>
    <p:sldId id="397" r:id="rId72"/>
    <p:sldId id="425" r:id="rId73"/>
    <p:sldId id="421" r:id="rId74"/>
    <p:sldId id="422" r:id="rId75"/>
    <p:sldId id="377" r:id="rId76"/>
    <p:sldId id="437" r:id="rId77"/>
    <p:sldId id="429" r:id="rId78"/>
    <p:sldId id="434" r:id="rId79"/>
    <p:sldId id="435" r:id="rId80"/>
    <p:sldId id="436" r:id="rId81"/>
    <p:sldId id="415" r:id="rId82"/>
    <p:sldId id="428" r:id="rId83"/>
    <p:sldId id="414" r:id="rId84"/>
    <p:sldId id="365" r:id="rId85"/>
    <p:sldId id="430" r:id="rId86"/>
  </p:sldIdLst>
  <p:sldSz cx="12192000" cy="6858000"/>
  <p:notesSz cx="6858000" cy="9144000"/>
  <p:defaultTextStyle>
    <a:defPPr>
      <a:defRPr lang="zh-TW"/>
    </a:defPPr>
    <a:lvl1pPr algn="l" rtl="0" eaLnBrk="0" fontAlgn="base" hangingPunct="0">
      <a:spcBef>
        <a:spcPct val="0"/>
      </a:spcBef>
      <a:spcAft>
        <a:spcPct val="0"/>
      </a:spcAft>
      <a:defRPr kumimoji="1" kern="1200">
        <a:solidFill>
          <a:schemeClr val="tx1"/>
        </a:solidFill>
        <a:latin typeface="Tahoma" pitchFamily="34" charset="0"/>
        <a:ea typeface="新細明體" charset="-120"/>
        <a:cs typeface="+mn-cs"/>
      </a:defRPr>
    </a:lvl1pPr>
    <a:lvl2pPr marL="457200" algn="l" rtl="0" eaLnBrk="0" fontAlgn="base" hangingPunct="0">
      <a:spcBef>
        <a:spcPct val="0"/>
      </a:spcBef>
      <a:spcAft>
        <a:spcPct val="0"/>
      </a:spcAft>
      <a:defRPr kumimoji="1" kern="1200">
        <a:solidFill>
          <a:schemeClr val="tx1"/>
        </a:solidFill>
        <a:latin typeface="Tahoma" pitchFamily="34" charset="0"/>
        <a:ea typeface="新細明體" charset="-120"/>
        <a:cs typeface="+mn-cs"/>
      </a:defRPr>
    </a:lvl2pPr>
    <a:lvl3pPr marL="914400" algn="l" rtl="0" eaLnBrk="0" fontAlgn="base" hangingPunct="0">
      <a:spcBef>
        <a:spcPct val="0"/>
      </a:spcBef>
      <a:spcAft>
        <a:spcPct val="0"/>
      </a:spcAft>
      <a:defRPr kumimoji="1" kern="1200">
        <a:solidFill>
          <a:schemeClr val="tx1"/>
        </a:solidFill>
        <a:latin typeface="Tahoma" pitchFamily="34" charset="0"/>
        <a:ea typeface="新細明體" charset="-120"/>
        <a:cs typeface="+mn-cs"/>
      </a:defRPr>
    </a:lvl3pPr>
    <a:lvl4pPr marL="1371600" algn="l" rtl="0" eaLnBrk="0" fontAlgn="base" hangingPunct="0">
      <a:spcBef>
        <a:spcPct val="0"/>
      </a:spcBef>
      <a:spcAft>
        <a:spcPct val="0"/>
      </a:spcAft>
      <a:defRPr kumimoji="1" kern="1200">
        <a:solidFill>
          <a:schemeClr val="tx1"/>
        </a:solidFill>
        <a:latin typeface="Tahoma" pitchFamily="34" charset="0"/>
        <a:ea typeface="新細明體" charset="-120"/>
        <a:cs typeface="+mn-cs"/>
      </a:defRPr>
    </a:lvl4pPr>
    <a:lvl5pPr marL="1828800" algn="l" rtl="0" eaLnBrk="0" fontAlgn="base" hangingPunct="0">
      <a:spcBef>
        <a:spcPct val="0"/>
      </a:spcBef>
      <a:spcAft>
        <a:spcPct val="0"/>
      </a:spcAft>
      <a:defRPr kumimoji="1" kern="1200">
        <a:solidFill>
          <a:schemeClr val="tx1"/>
        </a:solidFill>
        <a:latin typeface="Tahoma" pitchFamily="34" charset="0"/>
        <a:ea typeface="新細明體" charset="-120"/>
        <a:cs typeface="+mn-cs"/>
      </a:defRPr>
    </a:lvl5pPr>
    <a:lvl6pPr marL="2286000" algn="l" defTabSz="914400" rtl="0" eaLnBrk="1" latinLnBrk="0" hangingPunct="1">
      <a:defRPr kumimoji="1" kern="1200">
        <a:solidFill>
          <a:schemeClr val="tx1"/>
        </a:solidFill>
        <a:latin typeface="Tahoma" pitchFamily="34" charset="0"/>
        <a:ea typeface="新細明體" charset="-120"/>
        <a:cs typeface="+mn-cs"/>
      </a:defRPr>
    </a:lvl6pPr>
    <a:lvl7pPr marL="2743200" algn="l" defTabSz="914400" rtl="0" eaLnBrk="1" latinLnBrk="0" hangingPunct="1">
      <a:defRPr kumimoji="1" kern="1200">
        <a:solidFill>
          <a:schemeClr val="tx1"/>
        </a:solidFill>
        <a:latin typeface="Tahoma" pitchFamily="34" charset="0"/>
        <a:ea typeface="新細明體" charset="-120"/>
        <a:cs typeface="+mn-cs"/>
      </a:defRPr>
    </a:lvl7pPr>
    <a:lvl8pPr marL="3200400" algn="l" defTabSz="914400" rtl="0" eaLnBrk="1" latinLnBrk="0" hangingPunct="1">
      <a:defRPr kumimoji="1" kern="1200">
        <a:solidFill>
          <a:schemeClr val="tx1"/>
        </a:solidFill>
        <a:latin typeface="Tahoma" pitchFamily="34" charset="0"/>
        <a:ea typeface="新細明體" charset="-120"/>
        <a:cs typeface="+mn-cs"/>
      </a:defRPr>
    </a:lvl8pPr>
    <a:lvl9pPr marL="3657600" algn="l" defTabSz="914400" rtl="0" eaLnBrk="1" latinLnBrk="0" hangingPunct="1">
      <a:defRPr kumimoji="1" kern="1200">
        <a:solidFill>
          <a:schemeClr val="tx1"/>
        </a:solidFill>
        <a:latin typeface="Tahoma" pitchFamily="34" charset="0"/>
        <a:ea typeface="新細明體" charset="-120"/>
        <a:cs typeface="+mn-cs"/>
      </a:defRPr>
    </a:lvl9pPr>
  </p:defaultTextStyle>
  <p:extLst>
    <p:ext uri="{521415D9-36F7-43E2-AB2F-B90AF26B5E84}">
      <p14:sectionLst xmlns:p14="http://schemas.microsoft.com/office/powerpoint/2010/main">
        <p14:section name="預設章節" id="{6DA945B2-9A33-4D94-B33E-9AE7BCE54E5D}">
          <p14:sldIdLst>
            <p14:sldId id="256"/>
          </p14:sldIdLst>
        </p14:section>
        <p14:section name="簡歷" id="{E3B2D287-9D6E-491B-8C31-B1E3BED10894}">
          <p14:sldIdLst>
            <p14:sldId id="304"/>
            <p14:sldId id="432"/>
          </p14:sldIdLst>
        </p14:section>
        <p14:section name="大綱" id="{00ABC6A3-17E6-400B-9C64-005D64878608}">
          <p14:sldIdLst>
            <p14:sldId id="303"/>
          </p14:sldIdLst>
        </p14:section>
        <p14:section name="課程規劃" id="{64A822BA-6CAB-4054-A392-60B807BC29F0}">
          <p14:sldIdLst>
            <p14:sldId id="307"/>
            <p14:sldId id="433"/>
            <p14:sldId id="310"/>
          </p14:sldIdLst>
        </p14:section>
        <p14:section name="資料科學現況及趨勢" id="{587C8AC0-9F04-4134-A2E1-D3460BE5BA24}">
          <p14:sldIdLst>
            <p14:sldId id="438"/>
            <p14:sldId id="333"/>
            <p14:sldId id="334"/>
            <p14:sldId id="363"/>
            <p14:sldId id="339"/>
            <p14:sldId id="362"/>
            <p14:sldId id="364"/>
          </p14:sldIdLst>
        </p14:section>
        <p14:section name="資料科學常用資源簡介" id="{9E62922D-60EC-49E8-99F1-22337160440B}">
          <p14:sldIdLst>
            <p14:sldId id="439"/>
            <p14:sldId id="336"/>
            <p14:sldId id="360"/>
            <p14:sldId id="338"/>
            <p14:sldId id="361"/>
          </p14:sldIdLst>
        </p14:section>
        <p14:section name="軟體介紹" id="{DC47696D-FAAB-434A-95F8-8A0D18E5D4DD}">
          <p14:sldIdLst>
            <p14:sldId id="440"/>
            <p14:sldId id="341"/>
            <p14:sldId id="342"/>
            <p14:sldId id="343"/>
            <p14:sldId id="344"/>
            <p14:sldId id="345"/>
            <p14:sldId id="346"/>
            <p14:sldId id="347"/>
            <p14:sldId id="348"/>
            <p14:sldId id="349"/>
            <p14:sldId id="350"/>
          </p14:sldIdLst>
        </p14:section>
        <p14:section name="R語言基礎" id="{BEF2A9F3-87EC-4E0F-9671-01CE9870C999}">
          <p14:sldIdLst>
            <p14:sldId id="441"/>
          </p14:sldIdLst>
        </p14:section>
        <p14:section name="Rstudio介紹" id="{2B72D0E8-0D06-449A-9735-B9F33916DC29}">
          <p14:sldIdLst>
            <p14:sldId id="366"/>
          </p14:sldIdLst>
        </p14:section>
        <p14:section name="資料結構" id="{24D1EC94-158E-46D0-A68C-A7C61931F1DA}">
          <p14:sldIdLst>
            <p14:sldId id="382"/>
            <p14:sldId id="371"/>
            <p14:sldId id="380"/>
            <p14:sldId id="381"/>
            <p14:sldId id="379"/>
            <p14:sldId id="383"/>
            <p14:sldId id="385"/>
            <p14:sldId id="386"/>
            <p14:sldId id="373"/>
            <p14:sldId id="376"/>
            <p14:sldId id="388"/>
            <p14:sldId id="399"/>
            <p14:sldId id="405"/>
            <p14:sldId id="400"/>
            <p14:sldId id="403"/>
            <p14:sldId id="401"/>
            <p14:sldId id="375"/>
            <p14:sldId id="404"/>
            <p14:sldId id="407"/>
            <p14:sldId id="408"/>
            <p14:sldId id="390"/>
            <p14:sldId id="391"/>
            <p14:sldId id="417"/>
            <p14:sldId id="392"/>
            <p14:sldId id="393"/>
            <p14:sldId id="409"/>
            <p14:sldId id="410"/>
            <p14:sldId id="412"/>
            <p14:sldId id="411"/>
            <p14:sldId id="418"/>
            <p14:sldId id="419"/>
            <p14:sldId id="420"/>
            <p14:sldId id="426"/>
            <p14:sldId id="398"/>
            <p14:sldId id="423"/>
            <p14:sldId id="394"/>
            <p14:sldId id="395"/>
            <p14:sldId id="396"/>
            <p14:sldId id="397"/>
            <p14:sldId id="425"/>
            <p14:sldId id="421"/>
            <p14:sldId id="422"/>
            <p14:sldId id="377"/>
            <p14:sldId id="437"/>
            <p14:sldId id="429"/>
            <p14:sldId id="434"/>
            <p14:sldId id="435"/>
            <p14:sldId id="436"/>
            <p14:sldId id="415"/>
            <p14:sldId id="428"/>
            <p14:sldId id="414"/>
            <p14:sldId id="365"/>
            <p14:sldId id="43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2F2F2"/>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ä¸­åº¦æ ·å¼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28" autoAdjust="0"/>
    <p:restoredTop sz="87805" autoAdjust="0"/>
  </p:normalViewPr>
  <p:slideViewPr>
    <p:cSldViewPr snapToGrid="0">
      <p:cViewPr varScale="1">
        <p:scale>
          <a:sx n="97" d="100"/>
          <a:sy n="97" d="100"/>
        </p:scale>
        <p:origin x="1302" y="78"/>
      </p:cViewPr>
      <p:guideLst>
        <p:guide orient="horz" pos="2160"/>
        <p:guide pos="3840"/>
      </p:guideLst>
    </p:cSldViewPr>
  </p:slideViewPr>
  <p:outlineViewPr>
    <p:cViewPr>
      <p:scale>
        <a:sx n="33" d="100"/>
        <a:sy n="33" d="100"/>
      </p:scale>
      <p:origin x="0" y="12630"/>
    </p:cViewPr>
  </p:outlineViewPr>
  <p:notesTextViewPr>
    <p:cViewPr>
      <p:scale>
        <a:sx n="1" d="1"/>
        <a:sy n="1" d="1"/>
      </p:scale>
      <p:origin x="0" y="0"/>
    </p:cViewPr>
  </p:notesTextViewPr>
  <p:notesViewPr>
    <p:cSldViewPr snapToGrid="0">
      <p:cViewPr varScale="1">
        <p:scale>
          <a:sx n="73" d="100"/>
          <a:sy n="73" d="100"/>
        </p:scale>
        <p:origin x="-417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CE7987-015F-404F-9531-0AB803931277}" type="doc">
      <dgm:prSet loTypeId="urn:microsoft.com/office/officeart/2005/8/layout/chevron1" loCatId="process" qsTypeId="urn:microsoft.com/office/officeart/2005/8/quickstyle/simple5" qsCatId="simple" csTypeId="urn:microsoft.com/office/officeart/2005/8/colors/colorful5" csCatId="colorful" phldr="1"/>
      <dgm:spPr/>
    </dgm:pt>
    <dgm:pt modelId="{9A90C153-D430-4FCF-8963-6962EFB9C0BB}">
      <dgm:prSet phldrT="[文字]"/>
      <dgm:spPr/>
      <dgm:t>
        <a:bodyPr/>
        <a:lstStyle/>
        <a:p>
          <a:r>
            <a:rPr lang="en-US" altLang="zh-TW" dirty="0" smtClean="0">
              <a:latin typeface="Times New Roman" pitchFamily="18" charset="0"/>
              <a:cs typeface="Times New Roman" pitchFamily="18" charset="0"/>
            </a:rPr>
            <a:t>Input</a:t>
          </a:r>
          <a:endParaRPr lang="zh-TW" altLang="en-US" dirty="0">
            <a:latin typeface="Times New Roman" pitchFamily="18" charset="0"/>
            <a:cs typeface="Times New Roman" pitchFamily="18" charset="0"/>
          </a:endParaRPr>
        </a:p>
      </dgm:t>
    </dgm:pt>
    <dgm:pt modelId="{611F8FAC-D33F-4CD0-BD36-73DAC352CFB1}" type="parTrans" cxnId="{5AAF371B-A8F3-47BF-A770-1B9B6600869D}">
      <dgm:prSet/>
      <dgm:spPr/>
      <dgm:t>
        <a:bodyPr/>
        <a:lstStyle/>
        <a:p>
          <a:endParaRPr lang="zh-TW" altLang="en-US">
            <a:latin typeface="Times New Roman" pitchFamily="18" charset="0"/>
            <a:cs typeface="Times New Roman" pitchFamily="18" charset="0"/>
          </a:endParaRPr>
        </a:p>
      </dgm:t>
    </dgm:pt>
    <dgm:pt modelId="{8F892EFC-DCE8-4D11-9878-0091915A6F86}" type="sibTrans" cxnId="{5AAF371B-A8F3-47BF-A770-1B9B6600869D}">
      <dgm:prSet/>
      <dgm:spPr/>
      <dgm:t>
        <a:bodyPr/>
        <a:lstStyle/>
        <a:p>
          <a:endParaRPr lang="zh-TW" altLang="en-US">
            <a:latin typeface="Times New Roman" pitchFamily="18" charset="0"/>
            <a:cs typeface="Times New Roman" pitchFamily="18" charset="0"/>
          </a:endParaRPr>
        </a:p>
      </dgm:t>
    </dgm:pt>
    <dgm:pt modelId="{D31D19C1-0385-431E-A18B-C62332F86519}">
      <dgm:prSet phldrT="[文字]"/>
      <dgm:spPr/>
      <dgm:t>
        <a:bodyPr/>
        <a:lstStyle/>
        <a:p>
          <a:r>
            <a:rPr lang="en-US" altLang="zh-TW" dirty="0" smtClean="0">
              <a:latin typeface="Times New Roman" pitchFamily="18" charset="0"/>
              <a:cs typeface="Times New Roman" pitchFamily="18" charset="0"/>
            </a:rPr>
            <a:t>Process</a:t>
          </a:r>
          <a:endParaRPr lang="zh-TW" altLang="en-US" dirty="0">
            <a:latin typeface="Times New Roman" pitchFamily="18" charset="0"/>
            <a:cs typeface="Times New Roman" pitchFamily="18" charset="0"/>
          </a:endParaRPr>
        </a:p>
      </dgm:t>
    </dgm:pt>
    <dgm:pt modelId="{2AB8819C-8B58-45A9-A649-E661B1CF4675}" type="parTrans" cxnId="{C0FA4431-CB89-4EF0-BD58-9B815009A931}">
      <dgm:prSet/>
      <dgm:spPr/>
      <dgm:t>
        <a:bodyPr/>
        <a:lstStyle/>
        <a:p>
          <a:endParaRPr lang="zh-TW" altLang="en-US">
            <a:latin typeface="Times New Roman" pitchFamily="18" charset="0"/>
            <a:cs typeface="Times New Roman" pitchFamily="18" charset="0"/>
          </a:endParaRPr>
        </a:p>
      </dgm:t>
    </dgm:pt>
    <dgm:pt modelId="{15E865D4-319E-4E2D-8168-1006E0EA2164}" type="sibTrans" cxnId="{C0FA4431-CB89-4EF0-BD58-9B815009A931}">
      <dgm:prSet/>
      <dgm:spPr/>
      <dgm:t>
        <a:bodyPr/>
        <a:lstStyle/>
        <a:p>
          <a:endParaRPr lang="zh-TW" altLang="en-US">
            <a:latin typeface="Times New Roman" pitchFamily="18" charset="0"/>
            <a:cs typeface="Times New Roman" pitchFamily="18" charset="0"/>
          </a:endParaRPr>
        </a:p>
      </dgm:t>
    </dgm:pt>
    <dgm:pt modelId="{3692F98F-3C93-4AF9-98F8-2CC851E21B07}">
      <dgm:prSet phldrT="[文字]"/>
      <dgm:spPr/>
      <dgm:t>
        <a:bodyPr/>
        <a:lstStyle/>
        <a:p>
          <a:r>
            <a:rPr lang="en-US" altLang="zh-TW" dirty="0" smtClean="0">
              <a:latin typeface="Times New Roman" pitchFamily="18" charset="0"/>
              <a:cs typeface="Times New Roman" pitchFamily="18" charset="0"/>
            </a:rPr>
            <a:t>Output</a:t>
          </a:r>
          <a:endParaRPr lang="zh-TW" altLang="en-US" dirty="0">
            <a:latin typeface="Times New Roman" pitchFamily="18" charset="0"/>
            <a:cs typeface="Times New Roman" pitchFamily="18" charset="0"/>
          </a:endParaRPr>
        </a:p>
      </dgm:t>
    </dgm:pt>
    <dgm:pt modelId="{4E745E84-4F9F-4767-AF25-47A48F6A336F}" type="parTrans" cxnId="{9B091FA5-6547-4325-B384-1C61AC297BED}">
      <dgm:prSet/>
      <dgm:spPr/>
      <dgm:t>
        <a:bodyPr/>
        <a:lstStyle/>
        <a:p>
          <a:endParaRPr lang="zh-TW" altLang="en-US">
            <a:latin typeface="Times New Roman" pitchFamily="18" charset="0"/>
            <a:cs typeface="Times New Roman" pitchFamily="18" charset="0"/>
          </a:endParaRPr>
        </a:p>
      </dgm:t>
    </dgm:pt>
    <dgm:pt modelId="{51E318EF-4094-4533-A790-4DAF261CC482}" type="sibTrans" cxnId="{9B091FA5-6547-4325-B384-1C61AC297BED}">
      <dgm:prSet/>
      <dgm:spPr/>
      <dgm:t>
        <a:bodyPr/>
        <a:lstStyle/>
        <a:p>
          <a:endParaRPr lang="zh-TW" altLang="en-US">
            <a:latin typeface="Times New Roman" pitchFamily="18" charset="0"/>
            <a:cs typeface="Times New Roman" pitchFamily="18" charset="0"/>
          </a:endParaRPr>
        </a:p>
      </dgm:t>
    </dgm:pt>
    <dgm:pt modelId="{73EB3698-0D7A-47B1-811D-FC8759F31ED4}" type="pres">
      <dgm:prSet presAssocID="{26CE7987-015F-404F-9531-0AB803931277}" presName="Name0" presStyleCnt="0">
        <dgm:presLayoutVars>
          <dgm:dir/>
          <dgm:animLvl val="lvl"/>
          <dgm:resizeHandles val="exact"/>
        </dgm:presLayoutVars>
      </dgm:prSet>
      <dgm:spPr/>
    </dgm:pt>
    <dgm:pt modelId="{E127E968-DE1A-40D3-B4D5-2A8F1FAA912C}" type="pres">
      <dgm:prSet presAssocID="{9A90C153-D430-4FCF-8963-6962EFB9C0BB}" presName="parTxOnly" presStyleLbl="node1" presStyleIdx="0" presStyleCnt="3">
        <dgm:presLayoutVars>
          <dgm:chMax val="0"/>
          <dgm:chPref val="0"/>
          <dgm:bulletEnabled val="1"/>
        </dgm:presLayoutVars>
      </dgm:prSet>
      <dgm:spPr/>
      <dgm:t>
        <a:bodyPr/>
        <a:lstStyle/>
        <a:p>
          <a:endParaRPr lang="zh-TW" altLang="en-US"/>
        </a:p>
      </dgm:t>
    </dgm:pt>
    <dgm:pt modelId="{65BC55EB-49F0-43D8-9BCB-D9F0F46BD41F}" type="pres">
      <dgm:prSet presAssocID="{8F892EFC-DCE8-4D11-9878-0091915A6F86}" presName="parTxOnlySpace" presStyleCnt="0"/>
      <dgm:spPr/>
    </dgm:pt>
    <dgm:pt modelId="{DBC46DAF-4671-4494-9B48-FAB6B2B2F78D}" type="pres">
      <dgm:prSet presAssocID="{D31D19C1-0385-431E-A18B-C62332F86519}" presName="parTxOnly" presStyleLbl="node1" presStyleIdx="1" presStyleCnt="3">
        <dgm:presLayoutVars>
          <dgm:chMax val="0"/>
          <dgm:chPref val="0"/>
          <dgm:bulletEnabled val="1"/>
        </dgm:presLayoutVars>
      </dgm:prSet>
      <dgm:spPr/>
      <dgm:t>
        <a:bodyPr/>
        <a:lstStyle/>
        <a:p>
          <a:endParaRPr lang="zh-TW" altLang="en-US"/>
        </a:p>
      </dgm:t>
    </dgm:pt>
    <dgm:pt modelId="{73AD826F-3F46-4D3B-A7E5-E49399921F6F}" type="pres">
      <dgm:prSet presAssocID="{15E865D4-319E-4E2D-8168-1006E0EA2164}" presName="parTxOnlySpace" presStyleCnt="0"/>
      <dgm:spPr/>
    </dgm:pt>
    <dgm:pt modelId="{6907A5C5-9178-4961-BD9B-10796A958D24}" type="pres">
      <dgm:prSet presAssocID="{3692F98F-3C93-4AF9-98F8-2CC851E21B07}" presName="parTxOnly" presStyleLbl="node1" presStyleIdx="2" presStyleCnt="3">
        <dgm:presLayoutVars>
          <dgm:chMax val="0"/>
          <dgm:chPref val="0"/>
          <dgm:bulletEnabled val="1"/>
        </dgm:presLayoutVars>
      </dgm:prSet>
      <dgm:spPr/>
      <dgm:t>
        <a:bodyPr/>
        <a:lstStyle/>
        <a:p>
          <a:endParaRPr lang="zh-TW" altLang="en-US"/>
        </a:p>
      </dgm:t>
    </dgm:pt>
  </dgm:ptLst>
  <dgm:cxnLst>
    <dgm:cxn modelId="{9B091FA5-6547-4325-B384-1C61AC297BED}" srcId="{26CE7987-015F-404F-9531-0AB803931277}" destId="{3692F98F-3C93-4AF9-98F8-2CC851E21B07}" srcOrd="2" destOrd="0" parTransId="{4E745E84-4F9F-4767-AF25-47A48F6A336F}" sibTransId="{51E318EF-4094-4533-A790-4DAF261CC482}"/>
    <dgm:cxn modelId="{0723A8EE-40C8-4548-B3A7-B904F4E6347A}" type="presOf" srcId="{D31D19C1-0385-431E-A18B-C62332F86519}" destId="{DBC46DAF-4671-4494-9B48-FAB6B2B2F78D}" srcOrd="0" destOrd="0" presId="urn:microsoft.com/office/officeart/2005/8/layout/chevron1"/>
    <dgm:cxn modelId="{5AAF371B-A8F3-47BF-A770-1B9B6600869D}" srcId="{26CE7987-015F-404F-9531-0AB803931277}" destId="{9A90C153-D430-4FCF-8963-6962EFB9C0BB}" srcOrd="0" destOrd="0" parTransId="{611F8FAC-D33F-4CD0-BD36-73DAC352CFB1}" sibTransId="{8F892EFC-DCE8-4D11-9878-0091915A6F86}"/>
    <dgm:cxn modelId="{90A6E718-215A-4A81-A474-4D06FCFB824F}" type="presOf" srcId="{3692F98F-3C93-4AF9-98F8-2CC851E21B07}" destId="{6907A5C5-9178-4961-BD9B-10796A958D24}" srcOrd="0" destOrd="0" presId="urn:microsoft.com/office/officeart/2005/8/layout/chevron1"/>
    <dgm:cxn modelId="{AFCA6339-8400-494B-A462-777D4810E4F7}" type="presOf" srcId="{26CE7987-015F-404F-9531-0AB803931277}" destId="{73EB3698-0D7A-47B1-811D-FC8759F31ED4}" srcOrd="0" destOrd="0" presId="urn:microsoft.com/office/officeart/2005/8/layout/chevron1"/>
    <dgm:cxn modelId="{C0FA4431-CB89-4EF0-BD58-9B815009A931}" srcId="{26CE7987-015F-404F-9531-0AB803931277}" destId="{D31D19C1-0385-431E-A18B-C62332F86519}" srcOrd="1" destOrd="0" parTransId="{2AB8819C-8B58-45A9-A649-E661B1CF4675}" sibTransId="{15E865D4-319E-4E2D-8168-1006E0EA2164}"/>
    <dgm:cxn modelId="{C7D378D9-634A-46A2-BFC2-198560A0459E}" type="presOf" srcId="{9A90C153-D430-4FCF-8963-6962EFB9C0BB}" destId="{E127E968-DE1A-40D3-B4D5-2A8F1FAA912C}" srcOrd="0" destOrd="0" presId="urn:microsoft.com/office/officeart/2005/8/layout/chevron1"/>
    <dgm:cxn modelId="{C908CA24-826A-4B77-AAA0-B0FC70072E57}" type="presParOf" srcId="{73EB3698-0D7A-47B1-811D-FC8759F31ED4}" destId="{E127E968-DE1A-40D3-B4D5-2A8F1FAA912C}" srcOrd="0" destOrd="0" presId="urn:microsoft.com/office/officeart/2005/8/layout/chevron1"/>
    <dgm:cxn modelId="{83913B30-444B-472D-86A1-B077D279E262}" type="presParOf" srcId="{73EB3698-0D7A-47B1-811D-FC8759F31ED4}" destId="{65BC55EB-49F0-43D8-9BCB-D9F0F46BD41F}" srcOrd="1" destOrd="0" presId="urn:microsoft.com/office/officeart/2005/8/layout/chevron1"/>
    <dgm:cxn modelId="{061275E9-3EDA-4266-BE2D-E3430FAF042D}" type="presParOf" srcId="{73EB3698-0D7A-47B1-811D-FC8759F31ED4}" destId="{DBC46DAF-4671-4494-9B48-FAB6B2B2F78D}" srcOrd="2" destOrd="0" presId="urn:microsoft.com/office/officeart/2005/8/layout/chevron1"/>
    <dgm:cxn modelId="{36BDE8A8-FAEB-46DB-AD4F-9117B3015EC4}" type="presParOf" srcId="{73EB3698-0D7A-47B1-811D-FC8759F31ED4}" destId="{73AD826F-3F46-4D3B-A7E5-E49399921F6F}" srcOrd="3" destOrd="0" presId="urn:microsoft.com/office/officeart/2005/8/layout/chevron1"/>
    <dgm:cxn modelId="{F5B47A17-79EB-4BC8-8C80-2AE7580EEB2F}" type="presParOf" srcId="{73EB3698-0D7A-47B1-811D-FC8759F31ED4}" destId="{6907A5C5-9178-4961-BD9B-10796A958D24}"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CE7987-015F-404F-9531-0AB803931277}" type="doc">
      <dgm:prSet loTypeId="urn:microsoft.com/office/officeart/2005/8/layout/chevron1" loCatId="process" qsTypeId="urn:microsoft.com/office/officeart/2005/8/quickstyle/simple5" qsCatId="simple" csTypeId="urn:microsoft.com/office/officeart/2005/8/colors/colorful5" csCatId="colorful" phldr="1"/>
      <dgm:spPr/>
    </dgm:pt>
    <dgm:pt modelId="{9A90C153-D430-4FCF-8963-6962EFB9C0BB}">
      <dgm:prSet phldrT="[文字]"/>
      <dgm:spPr/>
      <dgm:t>
        <a:bodyPr/>
        <a:lstStyle/>
        <a:p>
          <a:r>
            <a:rPr lang="en-US" altLang="zh-TW" dirty="0" smtClean="0">
              <a:solidFill>
                <a:srgbClr val="C00000"/>
              </a:solidFill>
              <a:latin typeface="Times New Roman" pitchFamily="18" charset="0"/>
              <a:cs typeface="Times New Roman" pitchFamily="18" charset="0"/>
            </a:rPr>
            <a:t>Input</a:t>
          </a:r>
          <a:endParaRPr lang="zh-TW" altLang="en-US" dirty="0">
            <a:solidFill>
              <a:srgbClr val="C00000"/>
            </a:solidFill>
            <a:latin typeface="Times New Roman" pitchFamily="18" charset="0"/>
            <a:cs typeface="Times New Roman" pitchFamily="18" charset="0"/>
          </a:endParaRPr>
        </a:p>
      </dgm:t>
    </dgm:pt>
    <dgm:pt modelId="{611F8FAC-D33F-4CD0-BD36-73DAC352CFB1}" type="parTrans" cxnId="{5AAF371B-A8F3-47BF-A770-1B9B6600869D}">
      <dgm:prSet/>
      <dgm:spPr/>
      <dgm:t>
        <a:bodyPr/>
        <a:lstStyle/>
        <a:p>
          <a:endParaRPr lang="zh-TW" altLang="en-US">
            <a:latin typeface="Times New Roman" pitchFamily="18" charset="0"/>
            <a:cs typeface="Times New Roman" pitchFamily="18" charset="0"/>
          </a:endParaRPr>
        </a:p>
      </dgm:t>
    </dgm:pt>
    <dgm:pt modelId="{8F892EFC-DCE8-4D11-9878-0091915A6F86}" type="sibTrans" cxnId="{5AAF371B-A8F3-47BF-A770-1B9B6600869D}">
      <dgm:prSet/>
      <dgm:spPr/>
      <dgm:t>
        <a:bodyPr/>
        <a:lstStyle/>
        <a:p>
          <a:endParaRPr lang="zh-TW" altLang="en-US">
            <a:latin typeface="Times New Roman" pitchFamily="18" charset="0"/>
            <a:cs typeface="Times New Roman" pitchFamily="18" charset="0"/>
          </a:endParaRPr>
        </a:p>
      </dgm:t>
    </dgm:pt>
    <dgm:pt modelId="{D31D19C1-0385-431E-A18B-C62332F86519}">
      <dgm:prSet phldrT="[文字]"/>
      <dgm:spPr/>
      <dgm:t>
        <a:bodyPr/>
        <a:lstStyle/>
        <a:p>
          <a:r>
            <a:rPr lang="en-US" altLang="zh-TW" dirty="0" smtClean="0">
              <a:latin typeface="Times New Roman" pitchFamily="18" charset="0"/>
              <a:cs typeface="Times New Roman" pitchFamily="18" charset="0"/>
            </a:rPr>
            <a:t>Process</a:t>
          </a:r>
          <a:endParaRPr lang="zh-TW" altLang="en-US" dirty="0">
            <a:latin typeface="Times New Roman" pitchFamily="18" charset="0"/>
            <a:cs typeface="Times New Roman" pitchFamily="18" charset="0"/>
          </a:endParaRPr>
        </a:p>
      </dgm:t>
    </dgm:pt>
    <dgm:pt modelId="{2AB8819C-8B58-45A9-A649-E661B1CF4675}" type="parTrans" cxnId="{C0FA4431-CB89-4EF0-BD58-9B815009A931}">
      <dgm:prSet/>
      <dgm:spPr/>
      <dgm:t>
        <a:bodyPr/>
        <a:lstStyle/>
        <a:p>
          <a:endParaRPr lang="zh-TW" altLang="en-US">
            <a:latin typeface="Times New Roman" pitchFamily="18" charset="0"/>
            <a:cs typeface="Times New Roman" pitchFamily="18" charset="0"/>
          </a:endParaRPr>
        </a:p>
      </dgm:t>
    </dgm:pt>
    <dgm:pt modelId="{15E865D4-319E-4E2D-8168-1006E0EA2164}" type="sibTrans" cxnId="{C0FA4431-CB89-4EF0-BD58-9B815009A931}">
      <dgm:prSet/>
      <dgm:spPr/>
      <dgm:t>
        <a:bodyPr/>
        <a:lstStyle/>
        <a:p>
          <a:endParaRPr lang="zh-TW" altLang="en-US">
            <a:latin typeface="Times New Roman" pitchFamily="18" charset="0"/>
            <a:cs typeface="Times New Roman" pitchFamily="18" charset="0"/>
          </a:endParaRPr>
        </a:p>
      </dgm:t>
    </dgm:pt>
    <dgm:pt modelId="{3692F98F-3C93-4AF9-98F8-2CC851E21B07}">
      <dgm:prSet phldrT="[文字]"/>
      <dgm:spPr/>
      <dgm:t>
        <a:bodyPr/>
        <a:lstStyle/>
        <a:p>
          <a:r>
            <a:rPr lang="en-US" altLang="zh-TW" dirty="0" smtClean="0">
              <a:latin typeface="Times New Roman" pitchFamily="18" charset="0"/>
              <a:cs typeface="Times New Roman" pitchFamily="18" charset="0"/>
            </a:rPr>
            <a:t>Output</a:t>
          </a:r>
          <a:endParaRPr lang="zh-TW" altLang="en-US" dirty="0">
            <a:latin typeface="Times New Roman" pitchFamily="18" charset="0"/>
            <a:cs typeface="Times New Roman" pitchFamily="18" charset="0"/>
          </a:endParaRPr>
        </a:p>
      </dgm:t>
    </dgm:pt>
    <dgm:pt modelId="{4E745E84-4F9F-4767-AF25-47A48F6A336F}" type="parTrans" cxnId="{9B091FA5-6547-4325-B384-1C61AC297BED}">
      <dgm:prSet/>
      <dgm:spPr/>
      <dgm:t>
        <a:bodyPr/>
        <a:lstStyle/>
        <a:p>
          <a:endParaRPr lang="zh-TW" altLang="en-US">
            <a:latin typeface="Times New Roman" pitchFamily="18" charset="0"/>
            <a:cs typeface="Times New Roman" pitchFamily="18" charset="0"/>
          </a:endParaRPr>
        </a:p>
      </dgm:t>
    </dgm:pt>
    <dgm:pt modelId="{51E318EF-4094-4533-A790-4DAF261CC482}" type="sibTrans" cxnId="{9B091FA5-6547-4325-B384-1C61AC297BED}">
      <dgm:prSet/>
      <dgm:spPr/>
      <dgm:t>
        <a:bodyPr/>
        <a:lstStyle/>
        <a:p>
          <a:endParaRPr lang="zh-TW" altLang="en-US">
            <a:latin typeface="Times New Roman" pitchFamily="18" charset="0"/>
            <a:cs typeface="Times New Roman" pitchFamily="18" charset="0"/>
          </a:endParaRPr>
        </a:p>
      </dgm:t>
    </dgm:pt>
    <dgm:pt modelId="{73EB3698-0D7A-47B1-811D-FC8759F31ED4}" type="pres">
      <dgm:prSet presAssocID="{26CE7987-015F-404F-9531-0AB803931277}" presName="Name0" presStyleCnt="0">
        <dgm:presLayoutVars>
          <dgm:dir/>
          <dgm:animLvl val="lvl"/>
          <dgm:resizeHandles val="exact"/>
        </dgm:presLayoutVars>
      </dgm:prSet>
      <dgm:spPr/>
    </dgm:pt>
    <dgm:pt modelId="{E127E968-DE1A-40D3-B4D5-2A8F1FAA912C}" type="pres">
      <dgm:prSet presAssocID="{9A90C153-D430-4FCF-8963-6962EFB9C0BB}" presName="parTxOnly" presStyleLbl="node1" presStyleIdx="0" presStyleCnt="3">
        <dgm:presLayoutVars>
          <dgm:chMax val="0"/>
          <dgm:chPref val="0"/>
          <dgm:bulletEnabled val="1"/>
        </dgm:presLayoutVars>
      </dgm:prSet>
      <dgm:spPr/>
      <dgm:t>
        <a:bodyPr/>
        <a:lstStyle/>
        <a:p>
          <a:endParaRPr lang="zh-TW" altLang="en-US"/>
        </a:p>
      </dgm:t>
    </dgm:pt>
    <dgm:pt modelId="{65BC55EB-49F0-43D8-9BCB-D9F0F46BD41F}" type="pres">
      <dgm:prSet presAssocID="{8F892EFC-DCE8-4D11-9878-0091915A6F86}" presName="parTxOnlySpace" presStyleCnt="0"/>
      <dgm:spPr/>
    </dgm:pt>
    <dgm:pt modelId="{DBC46DAF-4671-4494-9B48-FAB6B2B2F78D}" type="pres">
      <dgm:prSet presAssocID="{D31D19C1-0385-431E-A18B-C62332F86519}" presName="parTxOnly" presStyleLbl="node1" presStyleIdx="1" presStyleCnt="3">
        <dgm:presLayoutVars>
          <dgm:chMax val="0"/>
          <dgm:chPref val="0"/>
          <dgm:bulletEnabled val="1"/>
        </dgm:presLayoutVars>
      </dgm:prSet>
      <dgm:spPr/>
      <dgm:t>
        <a:bodyPr/>
        <a:lstStyle/>
        <a:p>
          <a:endParaRPr lang="zh-TW" altLang="en-US"/>
        </a:p>
      </dgm:t>
    </dgm:pt>
    <dgm:pt modelId="{73AD826F-3F46-4D3B-A7E5-E49399921F6F}" type="pres">
      <dgm:prSet presAssocID="{15E865D4-319E-4E2D-8168-1006E0EA2164}" presName="parTxOnlySpace" presStyleCnt="0"/>
      <dgm:spPr/>
    </dgm:pt>
    <dgm:pt modelId="{6907A5C5-9178-4961-BD9B-10796A958D24}" type="pres">
      <dgm:prSet presAssocID="{3692F98F-3C93-4AF9-98F8-2CC851E21B07}" presName="parTxOnly" presStyleLbl="node1" presStyleIdx="2" presStyleCnt="3">
        <dgm:presLayoutVars>
          <dgm:chMax val="0"/>
          <dgm:chPref val="0"/>
          <dgm:bulletEnabled val="1"/>
        </dgm:presLayoutVars>
      </dgm:prSet>
      <dgm:spPr/>
      <dgm:t>
        <a:bodyPr/>
        <a:lstStyle/>
        <a:p>
          <a:endParaRPr lang="zh-TW" altLang="en-US"/>
        </a:p>
      </dgm:t>
    </dgm:pt>
  </dgm:ptLst>
  <dgm:cxnLst>
    <dgm:cxn modelId="{9B091FA5-6547-4325-B384-1C61AC297BED}" srcId="{26CE7987-015F-404F-9531-0AB803931277}" destId="{3692F98F-3C93-4AF9-98F8-2CC851E21B07}" srcOrd="2" destOrd="0" parTransId="{4E745E84-4F9F-4767-AF25-47A48F6A336F}" sibTransId="{51E318EF-4094-4533-A790-4DAF261CC482}"/>
    <dgm:cxn modelId="{0C40D420-89AA-436B-99B6-06EE88D14FF2}" type="presOf" srcId="{26CE7987-015F-404F-9531-0AB803931277}" destId="{73EB3698-0D7A-47B1-811D-FC8759F31ED4}" srcOrd="0" destOrd="0" presId="urn:microsoft.com/office/officeart/2005/8/layout/chevron1"/>
    <dgm:cxn modelId="{BFF9DC88-25EB-4885-A02B-6F822682CAC6}" type="presOf" srcId="{3692F98F-3C93-4AF9-98F8-2CC851E21B07}" destId="{6907A5C5-9178-4961-BD9B-10796A958D24}" srcOrd="0" destOrd="0" presId="urn:microsoft.com/office/officeart/2005/8/layout/chevron1"/>
    <dgm:cxn modelId="{5AAF371B-A8F3-47BF-A770-1B9B6600869D}" srcId="{26CE7987-015F-404F-9531-0AB803931277}" destId="{9A90C153-D430-4FCF-8963-6962EFB9C0BB}" srcOrd="0" destOrd="0" parTransId="{611F8FAC-D33F-4CD0-BD36-73DAC352CFB1}" sibTransId="{8F892EFC-DCE8-4D11-9878-0091915A6F86}"/>
    <dgm:cxn modelId="{1B68D9E3-74F5-40FA-8E42-D3BD270CC0EC}" type="presOf" srcId="{9A90C153-D430-4FCF-8963-6962EFB9C0BB}" destId="{E127E968-DE1A-40D3-B4D5-2A8F1FAA912C}" srcOrd="0" destOrd="0" presId="urn:microsoft.com/office/officeart/2005/8/layout/chevron1"/>
    <dgm:cxn modelId="{85FBB417-0475-4222-975F-C853538B711D}" type="presOf" srcId="{D31D19C1-0385-431E-A18B-C62332F86519}" destId="{DBC46DAF-4671-4494-9B48-FAB6B2B2F78D}" srcOrd="0" destOrd="0" presId="urn:microsoft.com/office/officeart/2005/8/layout/chevron1"/>
    <dgm:cxn modelId="{C0FA4431-CB89-4EF0-BD58-9B815009A931}" srcId="{26CE7987-015F-404F-9531-0AB803931277}" destId="{D31D19C1-0385-431E-A18B-C62332F86519}" srcOrd="1" destOrd="0" parTransId="{2AB8819C-8B58-45A9-A649-E661B1CF4675}" sibTransId="{15E865D4-319E-4E2D-8168-1006E0EA2164}"/>
    <dgm:cxn modelId="{E214206D-51E8-44C3-9756-ACBFA5981E83}" type="presParOf" srcId="{73EB3698-0D7A-47B1-811D-FC8759F31ED4}" destId="{E127E968-DE1A-40D3-B4D5-2A8F1FAA912C}" srcOrd="0" destOrd="0" presId="urn:microsoft.com/office/officeart/2005/8/layout/chevron1"/>
    <dgm:cxn modelId="{5EBF176A-B1DB-4B3B-B609-565F9540D573}" type="presParOf" srcId="{73EB3698-0D7A-47B1-811D-FC8759F31ED4}" destId="{65BC55EB-49F0-43D8-9BCB-D9F0F46BD41F}" srcOrd="1" destOrd="0" presId="urn:microsoft.com/office/officeart/2005/8/layout/chevron1"/>
    <dgm:cxn modelId="{D2CFBE37-3E80-4FF2-A431-F49CBAF75CEA}" type="presParOf" srcId="{73EB3698-0D7A-47B1-811D-FC8759F31ED4}" destId="{DBC46DAF-4671-4494-9B48-FAB6B2B2F78D}" srcOrd="2" destOrd="0" presId="urn:microsoft.com/office/officeart/2005/8/layout/chevron1"/>
    <dgm:cxn modelId="{200C6D70-4844-4036-8AF5-527ADB1DD3B0}" type="presParOf" srcId="{73EB3698-0D7A-47B1-811D-FC8759F31ED4}" destId="{73AD826F-3F46-4D3B-A7E5-E49399921F6F}" srcOrd="3" destOrd="0" presId="urn:microsoft.com/office/officeart/2005/8/layout/chevron1"/>
    <dgm:cxn modelId="{95E8DBEE-63A4-498E-ACB9-C399F6514717}" type="presParOf" srcId="{73EB3698-0D7A-47B1-811D-FC8759F31ED4}" destId="{6907A5C5-9178-4961-BD9B-10796A958D24}"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27E968-DE1A-40D3-B4D5-2A8F1FAA912C}">
      <dsp:nvSpPr>
        <dsp:cNvPr id="0" name=""/>
        <dsp:cNvSpPr/>
      </dsp:nvSpPr>
      <dsp:spPr>
        <a:xfrm>
          <a:off x="3080" y="1424994"/>
          <a:ext cx="3753370" cy="1501348"/>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4026" tIns="68009" rIns="68009" bIns="68009" numCol="1" spcCol="1270" anchor="ctr" anchorCtr="0">
          <a:noAutofit/>
        </a:bodyPr>
        <a:lstStyle/>
        <a:p>
          <a:pPr lvl="0" algn="ctr" defTabSz="2266950">
            <a:lnSpc>
              <a:spcPct val="90000"/>
            </a:lnSpc>
            <a:spcBef>
              <a:spcPct val="0"/>
            </a:spcBef>
            <a:spcAft>
              <a:spcPct val="35000"/>
            </a:spcAft>
          </a:pPr>
          <a:r>
            <a:rPr lang="en-US" altLang="zh-TW" sz="5100" kern="1200" dirty="0" smtClean="0">
              <a:latin typeface="Times New Roman" pitchFamily="18" charset="0"/>
              <a:cs typeface="Times New Roman" pitchFamily="18" charset="0"/>
            </a:rPr>
            <a:t>Input</a:t>
          </a:r>
          <a:endParaRPr lang="zh-TW" altLang="en-US" sz="5100" kern="1200" dirty="0">
            <a:latin typeface="Times New Roman" pitchFamily="18" charset="0"/>
            <a:cs typeface="Times New Roman" pitchFamily="18" charset="0"/>
          </a:endParaRPr>
        </a:p>
      </dsp:txBody>
      <dsp:txXfrm>
        <a:off x="753754" y="1424994"/>
        <a:ext cx="2252022" cy="1501348"/>
      </dsp:txXfrm>
    </dsp:sp>
    <dsp:sp modelId="{DBC46DAF-4671-4494-9B48-FAB6B2B2F78D}">
      <dsp:nvSpPr>
        <dsp:cNvPr id="0" name=""/>
        <dsp:cNvSpPr/>
      </dsp:nvSpPr>
      <dsp:spPr>
        <a:xfrm>
          <a:off x="3381114" y="1424994"/>
          <a:ext cx="3753370" cy="1501348"/>
        </a:xfrm>
        <a:prstGeom prst="chevron">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4026" tIns="68009" rIns="68009" bIns="68009" numCol="1" spcCol="1270" anchor="ctr" anchorCtr="0">
          <a:noAutofit/>
        </a:bodyPr>
        <a:lstStyle/>
        <a:p>
          <a:pPr lvl="0" algn="ctr" defTabSz="2266950">
            <a:lnSpc>
              <a:spcPct val="90000"/>
            </a:lnSpc>
            <a:spcBef>
              <a:spcPct val="0"/>
            </a:spcBef>
            <a:spcAft>
              <a:spcPct val="35000"/>
            </a:spcAft>
          </a:pPr>
          <a:r>
            <a:rPr lang="en-US" altLang="zh-TW" sz="5100" kern="1200" dirty="0" smtClean="0">
              <a:latin typeface="Times New Roman" pitchFamily="18" charset="0"/>
              <a:cs typeface="Times New Roman" pitchFamily="18" charset="0"/>
            </a:rPr>
            <a:t>Process</a:t>
          </a:r>
          <a:endParaRPr lang="zh-TW" altLang="en-US" sz="5100" kern="1200" dirty="0">
            <a:latin typeface="Times New Roman" pitchFamily="18" charset="0"/>
            <a:cs typeface="Times New Roman" pitchFamily="18" charset="0"/>
          </a:endParaRPr>
        </a:p>
      </dsp:txBody>
      <dsp:txXfrm>
        <a:off x="4131788" y="1424994"/>
        <a:ext cx="2252022" cy="1501348"/>
      </dsp:txXfrm>
    </dsp:sp>
    <dsp:sp modelId="{6907A5C5-9178-4961-BD9B-10796A958D24}">
      <dsp:nvSpPr>
        <dsp:cNvPr id="0" name=""/>
        <dsp:cNvSpPr/>
      </dsp:nvSpPr>
      <dsp:spPr>
        <a:xfrm>
          <a:off x="6759148" y="1424994"/>
          <a:ext cx="3753370" cy="1501348"/>
        </a:xfrm>
        <a:prstGeom prst="chevron">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4026" tIns="68009" rIns="68009" bIns="68009" numCol="1" spcCol="1270" anchor="ctr" anchorCtr="0">
          <a:noAutofit/>
        </a:bodyPr>
        <a:lstStyle/>
        <a:p>
          <a:pPr lvl="0" algn="ctr" defTabSz="2266950">
            <a:lnSpc>
              <a:spcPct val="90000"/>
            </a:lnSpc>
            <a:spcBef>
              <a:spcPct val="0"/>
            </a:spcBef>
            <a:spcAft>
              <a:spcPct val="35000"/>
            </a:spcAft>
          </a:pPr>
          <a:r>
            <a:rPr lang="en-US" altLang="zh-TW" sz="5100" kern="1200" dirty="0" smtClean="0">
              <a:latin typeface="Times New Roman" pitchFamily="18" charset="0"/>
              <a:cs typeface="Times New Roman" pitchFamily="18" charset="0"/>
            </a:rPr>
            <a:t>Output</a:t>
          </a:r>
          <a:endParaRPr lang="zh-TW" altLang="en-US" sz="5100" kern="1200" dirty="0">
            <a:latin typeface="Times New Roman" pitchFamily="18" charset="0"/>
            <a:cs typeface="Times New Roman" pitchFamily="18" charset="0"/>
          </a:endParaRPr>
        </a:p>
      </dsp:txBody>
      <dsp:txXfrm>
        <a:off x="7509822" y="1424994"/>
        <a:ext cx="2252022" cy="15013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27E968-DE1A-40D3-B4D5-2A8F1FAA912C}">
      <dsp:nvSpPr>
        <dsp:cNvPr id="0" name=""/>
        <dsp:cNvSpPr/>
      </dsp:nvSpPr>
      <dsp:spPr>
        <a:xfrm>
          <a:off x="3080" y="1424994"/>
          <a:ext cx="3753370" cy="1501348"/>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4026" tIns="68009" rIns="68009" bIns="68009" numCol="1" spcCol="1270" anchor="ctr" anchorCtr="0">
          <a:noAutofit/>
        </a:bodyPr>
        <a:lstStyle/>
        <a:p>
          <a:pPr lvl="0" algn="ctr" defTabSz="2266950">
            <a:lnSpc>
              <a:spcPct val="90000"/>
            </a:lnSpc>
            <a:spcBef>
              <a:spcPct val="0"/>
            </a:spcBef>
            <a:spcAft>
              <a:spcPct val="35000"/>
            </a:spcAft>
          </a:pPr>
          <a:r>
            <a:rPr lang="en-US" altLang="zh-TW" sz="5100" kern="1200" dirty="0" smtClean="0">
              <a:solidFill>
                <a:srgbClr val="C00000"/>
              </a:solidFill>
              <a:latin typeface="Times New Roman" pitchFamily="18" charset="0"/>
              <a:cs typeface="Times New Roman" pitchFamily="18" charset="0"/>
            </a:rPr>
            <a:t>Input</a:t>
          </a:r>
          <a:endParaRPr lang="zh-TW" altLang="en-US" sz="5100" kern="1200" dirty="0">
            <a:solidFill>
              <a:srgbClr val="C00000"/>
            </a:solidFill>
            <a:latin typeface="Times New Roman" pitchFamily="18" charset="0"/>
            <a:cs typeface="Times New Roman" pitchFamily="18" charset="0"/>
          </a:endParaRPr>
        </a:p>
      </dsp:txBody>
      <dsp:txXfrm>
        <a:off x="753754" y="1424994"/>
        <a:ext cx="2252022" cy="1501348"/>
      </dsp:txXfrm>
    </dsp:sp>
    <dsp:sp modelId="{DBC46DAF-4671-4494-9B48-FAB6B2B2F78D}">
      <dsp:nvSpPr>
        <dsp:cNvPr id="0" name=""/>
        <dsp:cNvSpPr/>
      </dsp:nvSpPr>
      <dsp:spPr>
        <a:xfrm>
          <a:off x="3381114" y="1424994"/>
          <a:ext cx="3753370" cy="1501348"/>
        </a:xfrm>
        <a:prstGeom prst="chevron">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4026" tIns="68009" rIns="68009" bIns="68009" numCol="1" spcCol="1270" anchor="ctr" anchorCtr="0">
          <a:noAutofit/>
        </a:bodyPr>
        <a:lstStyle/>
        <a:p>
          <a:pPr lvl="0" algn="ctr" defTabSz="2266950">
            <a:lnSpc>
              <a:spcPct val="90000"/>
            </a:lnSpc>
            <a:spcBef>
              <a:spcPct val="0"/>
            </a:spcBef>
            <a:spcAft>
              <a:spcPct val="35000"/>
            </a:spcAft>
          </a:pPr>
          <a:r>
            <a:rPr lang="en-US" altLang="zh-TW" sz="5100" kern="1200" dirty="0" smtClean="0">
              <a:latin typeface="Times New Roman" pitchFamily="18" charset="0"/>
              <a:cs typeface="Times New Roman" pitchFamily="18" charset="0"/>
            </a:rPr>
            <a:t>Process</a:t>
          </a:r>
          <a:endParaRPr lang="zh-TW" altLang="en-US" sz="5100" kern="1200" dirty="0">
            <a:latin typeface="Times New Roman" pitchFamily="18" charset="0"/>
            <a:cs typeface="Times New Roman" pitchFamily="18" charset="0"/>
          </a:endParaRPr>
        </a:p>
      </dsp:txBody>
      <dsp:txXfrm>
        <a:off x="4131788" y="1424994"/>
        <a:ext cx="2252022" cy="1501348"/>
      </dsp:txXfrm>
    </dsp:sp>
    <dsp:sp modelId="{6907A5C5-9178-4961-BD9B-10796A958D24}">
      <dsp:nvSpPr>
        <dsp:cNvPr id="0" name=""/>
        <dsp:cNvSpPr/>
      </dsp:nvSpPr>
      <dsp:spPr>
        <a:xfrm>
          <a:off x="6759148" y="1424994"/>
          <a:ext cx="3753370" cy="1501348"/>
        </a:xfrm>
        <a:prstGeom prst="chevron">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4026" tIns="68009" rIns="68009" bIns="68009" numCol="1" spcCol="1270" anchor="ctr" anchorCtr="0">
          <a:noAutofit/>
        </a:bodyPr>
        <a:lstStyle/>
        <a:p>
          <a:pPr lvl="0" algn="ctr" defTabSz="2266950">
            <a:lnSpc>
              <a:spcPct val="90000"/>
            </a:lnSpc>
            <a:spcBef>
              <a:spcPct val="0"/>
            </a:spcBef>
            <a:spcAft>
              <a:spcPct val="35000"/>
            </a:spcAft>
          </a:pPr>
          <a:r>
            <a:rPr lang="en-US" altLang="zh-TW" sz="5100" kern="1200" dirty="0" smtClean="0">
              <a:latin typeface="Times New Roman" pitchFamily="18" charset="0"/>
              <a:cs typeface="Times New Roman" pitchFamily="18" charset="0"/>
            </a:rPr>
            <a:t>Output</a:t>
          </a:r>
          <a:endParaRPr lang="zh-TW" altLang="en-US" sz="5100" kern="1200" dirty="0">
            <a:latin typeface="Times New Roman" pitchFamily="18" charset="0"/>
            <a:cs typeface="Times New Roman" pitchFamily="18" charset="0"/>
          </a:endParaRPr>
        </a:p>
      </dsp:txBody>
      <dsp:txXfrm>
        <a:off x="7509822" y="1424994"/>
        <a:ext cx="2252022" cy="150134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42045AE-1941-4134-8C75-41A0917373E5}" type="datetimeFigureOut">
              <a:rPr lang="zh-TW" altLang="en-US" smtClean="0"/>
              <a:t>2018/3/15</a:t>
            </a:fld>
            <a:endParaRPr lang="zh-TW" altLang="en-US"/>
          </a:p>
        </p:txBody>
      </p:sp>
      <p:sp>
        <p:nvSpPr>
          <p:cNvPr id="4" name="頁尾版面配置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561E7E6-9615-4579-8E16-C6ACF37312FE}" type="slidenum">
              <a:rPr lang="zh-TW" altLang="en-US" smtClean="0"/>
              <a:t>‹#›</a:t>
            </a:fld>
            <a:endParaRPr lang="zh-TW" altLang="en-US"/>
          </a:p>
        </p:txBody>
      </p:sp>
    </p:spTree>
    <p:extLst>
      <p:ext uri="{BB962C8B-B14F-4D97-AF65-F5344CB8AC3E}">
        <p14:creationId xmlns:p14="http://schemas.microsoft.com/office/powerpoint/2010/main" val="7924882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6557CC-687A-4FAF-8472-56CCDC250691}" type="datetimeFigureOut">
              <a:rPr lang="zh-TW" altLang="en-US" smtClean="0"/>
              <a:t>2018/3/15</a:t>
            </a:fld>
            <a:endParaRPr lang="zh-TW"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54E5B5-0AEF-4B42-8E95-9ED5901DD372}" type="slidenum">
              <a:rPr lang="zh-TW" altLang="en-US" smtClean="0"/>
              <a:t>‹#›</a:t>
            </a:fld>
            <a:endParaRPr lang="zh-TW" altLang="en-US"/>
          </a:p>
        </p:txBody>
      </p:sp>
    </p:spTree>
    <p:extLst>
      <p:ext uri="{BB962C8B-B14F-4D97-AF65-F5344CB8AC3E}">
        <p14:creationId xmlns:p14="http://schemas.microsoft.com/office/powerpoint/2010/main" val="42942011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1454E5B5-0AEF-4B42-8E95-9ED5901DD372}" type="slidenum">
              <a:rPr lang="zh-TW" altLang="en-US" smtClean="0"/>
              <a:t>1</a:t>
            </a:fld>
            <a:endParaRPr lang="zh-TW" altLang="en-US"/>
          </a:p>
        </p:txBody>
      </p:sp>
    </p:spTree>
    <p:extLst>
      <p:ext uri="{BB962C8B-B14F-4D97-AF65-F5344CB8AC3E}">
        <p14:creationId xmlns:p14="http://schemas.microsoft.com/office/powerpoint/2010/main" val="384058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454E5B5-0AEF-4B42-8E95-9ED5901DD372}" type="slidenum">
              <a:rPr lang="zh-TW" altLang="en-US" smtClean="0"/>
              <a:t>15</a:t>
            </a:fld>
            <a:endParaRPr lang="zh-TW" altLang="en-US"/>
          </a:p>
        </p:txBody>
      </p:sp>
    </p:spTree>
    <p:extLst>
      <p:ext uri="{BB962C8B-B14F-4D97-AF65-F5344CB8AC3E}">
        <p14:creationId xmlns:p14="http://schemas.microsoft.com/office/powerpoint/2010/main" val="1069741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學習好了就要開始實作</a:t>
            </a:r>
            <a:endParaRPr lang="zh-TW" altLang="en-US" dirty="0"/>
          </a:p>
        </p:txBody>
      </p:sp>
      <p:sp>
        <p:nvSpPr>
          <p:cNvPr id="4" name="投影片編號版面配置區 3"/>
          <p:cNvSpPr>
            <a:spLocks noGrp="1"/>
          </p:cNvSpPr>
          <p:nvPr>
            <p:ph type="sldNum" sz="quarter" idx="10"/>
          </p:nvPr>
        </p:nvSpPr>
        <p:spPr/>
        <p:txBody>
          <a:bodyPr/>
          <a:lstStyle/>
          <a:p>
            <a:fld id="{1454E5B5-0AEF-4B42-8E95-9ED5901DD372}" type="slidenum">
              <a:rPr lang="zh-TW" altLang="en-US" smtClean="0"/>
              <a:t>16</a:t>
            </a:fld>
            <a:endParaRPr lang="zh-TW" altLang="en-US"/>
          </a:p>
        </p:txBody>
      </p:sp>
    </p:spTree>
    <p:extLst>
      <p:ext uri="{BB962C8B-B14F-4D97-AF65-F5344CB8AC3E}">
        <p14:creationId xmlns:p14="http://schemas.microsoft.com/office/powerpoint/2010/main" val="85896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個人學習經驗，我還是建議從課程開始學起</a:t>
            </a:r>
            <a:endParaRPr lang="en-US" altLang="zh-TW" dirty="0" smtClean="0"/>
          </a:p>
          <a:p>
            <a:r>
              <a:rPr lang="zh-TW" altLang="en-US" dirty="0" smtClean="0"/>
              <a:t>最襖能邊做專案</a:t>
            </a:r>
            <a:endParaRPr lang="zh-TW" altLang="en-US" dirty="0"/>
          </a:p>
        </p:txBody>
      </p:sp>
      <p:sp>
        <p:nvSpPr>
          <p:cNvPr id="4" name="投影片編號版面配置區 3"/>
          <p:cNvSpPr>
            <a:spLocks noGrp="1"/>
          </p:cNvSpPr>
          <p:nvPr>
            <p:ph type="sldNum" sz="quarter" idx="10"/>
          </p:nvPr>
        </p:nvSpPr>
        <p:spPr/>
        <p:txBody>
          <a:bodyPr/>
          <a:lstStyle/>
          <a:p>
            <a:fld id="{1454E5B5-0AEF-4B42-8E95-9ED5901DD372}" type="slidenum">
              <a:rPr lang="zh-TW" altLang="en-US" smtClean="0"/>
              <a:t>17</a:t>
            </a:fld>
            <a:endParaRPr lang="zh-TW" altLang="en-US"/>
          </a:p>
        </p:txBody>
      </p:sp>
    </p:spTree>
    <p:extLst>
      <p:ext uri="{BB962C8B-B14F-4D97-AF65-F5344CB8AC3E}">
        <p14:creationId xmlns:p14="http://schemas.microsoft.com/office/powerpoint/2010/main" val="2606882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454E5B5-0AEF-4B42-8E95-9ED5901DD372}" type="slidenum">
              <a:rPr lang="zh-TW" altLang="en-US" smtClean="0"/>
              <a:t>18</a:t>
            </a:fld>
            <a:endParaRPr lang="zh-TW" altLang="en-US"/>
          </a:p>
        </p:txBody>
      </p:sp>
    </p:spTree>
    <p:extLst>
      <p:ext uri="{BB962C8B-B14F-4D97-AF65-F5344CB8AC3E}">
        <p14:creationId xmlns:p14="http://schemas.microsoft.com/office/powerpoint/2010/main" val="2796229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454E5B5-0AEF-4B42-8E95-9ED5901DD372}" type="slidenum">
              <a:rPr lang="zh-TW" altLang="en-US" smtClean="0"/>
              <a:t>20</a:t>
            </a:fld>
            <a:endParaRPr lang="zh-TW" altLang="en-US"/>
          </a:p>
        </p:txBody>
      </p:sp>
    </p:spTree>
    <p:extLst>
      <p:ext uri="{BB962C8B-B14F-4D97-AF65-F5344CB8AC3E}">
        <p14:creationId xmlns:p14="http://schemas.microsoft.com/office/powerpoint/2010/main" val="7739904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1454E5B5-0AEF-4B42-8E95-9ED5901DD372}" type="slidenum">
              <a:rPr lang="zh-TW" altLang="en-US" smtClean="0"/>
              <a:t>27</a:t>
            </a:fld>
            <a:endParaRPr lang="zh-TW" altLang="en-US"/>
          </a:p>
        </p:txBody>
      </p:sp>
    </p:spTree>
    <p:extLst>
      <p:ext uri="{BB962C8B-B14F-4D97-AF65-F5344CB8AC3E}">
        <p14:creationId xmlns:p14="http://schemas.microsoft.com/office/powerpoint/2010/main" val="767858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454E5B5-0AEF-4B42-8E95-9ED5901DD372}" type="slidenum">
              <a:rPr lang="zh-TW" altLang="en-US" smtClean="0"/>
              <a:t>31</a:t>
            </a:fld>
            <a:endParaRPr lang="zh-TW" altLang="en-US"/>
          </a:p>
        </p:txBody>
      </p:sp>
    </p:spTree>
    <p:extLst>
      <p:ext uri="{BB962C8B-B14F-4D97-AF65-F5344CB8AC3E}">
        <p14:creationId xmlns:p14="http://schemas.microsoft.com/office/powerpoint/2010/main" val="4200433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1"/>
            <a:r>
              <a:rPr lang="zh-TW" altLang="en-US" dirty="0" smtClean="0">
                <a:sym typeface="Wingdings" panose="05000000000000000000" charset="2"/>
              </a:rPr>
              <a:t>區段程式碼 </a:t>
            </a:r>
            <a:r>
              <a:rPr lang="en-US" altLang="zh-TW" dirty="0" smtClean="0">
                <a:sym typeface="Wingdings" panose="05000000000000000000" charset="2"/>
              </a:rPr>
              <a:t>res</a:t>
            </a:r>
            <a:r>
              <a:rPr lang="zh-TW" altLang="en-US" dirty="0" smtClean="0">
                <a:sym typeface="Wingdings" panose="05000000000000000000" charset="2"/>
              </a:rPr>
              <a:t>為範例</a:t>
            </a:r>
            <a:endParaRPr lang="en-US" altLang="zh-TW" dirty="0" smtClean="0">
              <a:sym typeface="Wingdings" panose="05000000000000000000" charset="2"/>
            </a:endParaRPr>
          </a:p>
          <a:p>
            <a:pPr lvl="1"/>
            <a:r>
              <a:rPr lang="en-US" altLang="zh-TW" dirty="0" smtClean="0"/>
              <a:t>Ctrl</a:t>
            </a:r>
            <a:r>
              <a:rPr lang="zh-TW" altLang="en-US" dirty="0" smtClean="0"/>
              <a:t> </a:t>
            </a:r>
            <a:r>
              <a:rPr lang="en-US" altLang="zh-TW" dirty="0" smtClean="0"/>
              <a:t>+</a:t>
            </a:r>
            <a:r>
              <a:rPr lang="zh-TW" altLang="en-US" dirty="0" smtClean="0"/>
              <a:t> </a:t>
            </a:r>
            <a:r>
              <a:rPr lang="en-US" altLang="zh-TW" dirty="0" smtClean="0"/>
              <a:t>Click</a:t>
            </a:r>
            <a:r>
              <a:rPr lang="zh-TW" altLang="en-US" dirty="0" smtClean="0"/>
              <a:t> </a:t>
            </a:r>
            <a:r>
              <a:rPr lang="en-US" altLang="zh-TW" dirty="0" smtClean="0"/>
              <a:t>:</a:t>
            </a:r>
            <a:r>
              <a:rPr lang="zh-TW" altLang="en-US" dirty="0" smtClean="0"/>
              <a:t> </a:t>
            </a:r>
            <a:r>
              <a:rPr lang="en-US" altLang="zh-TW" dirty="0" smtClean="0"/>
              <a:t>open</a:t>
            </a:r>
            <a:r>
              <a:rPr lang="en-US" altLang="zh-TW" baseline="0" dirty="0" smtClean="0"/>
              <a:t> source </a:t>
            </a:r>
            <a:r>
              <a:rPr lang="en-US" altLang="zh-TW" baseline="0" dirty="0" err="1" smtClean="0"/>
              <a:t>lang</a:t>
            </a:r>
            <a:r>
              <a:rPr lang="en-US" altLang="zh-TW" baseline="0" dirty="0" smtClean="0"/>
              <a:t>, see the source code( default functions )</a:t>
            </a:r>
            <a:endParaRPr lang="en-US" altLang="zh-TW" dirty="0" smtClean="0"/>
          </a:p>
        </p:txBody>
      </p:sp>
      <p:sp>
        <p:nvSpPr>
          <p:cNvPr id="4" name="投影片編號版面配置區 3"/>
          <p:cNvSpPr>
            <a:spLocks noGrp="1"/>
          </p:cNvSpPr>
          <p:nvPr>
            <p:ph type="sldNum" sz="quarter" idx="10"/>
          </p:nvPr>
        </p:nvSpPr>
        <p:spPr/>
        <p:txBody>
          <a:bodyPr/>
          <a:lstStyle/>
          <a:p>
            <a:fld id="{1454E5B5-0AEF-4B42-8E95-9ED5901DD372}" type="slidenum">
              <a:rPr lang="zh-TW" altLang="en-US" smtClean="0"/>
              <a:t>32</a:t>
            </a:fld>
            <a:endParaRPr lang="zh-TW" altLang="en-US"/>
          </a:p>
        </p:txBody>
      </p:sp>
    </p:spTree>
    <p:extLst>
      <p:ext uri="{BB962C8B-B14F-4D97-AF65-F5344CB8AC3E}">
        <p14:creationId xmlns:p14="http://schemas.microsoft.com/office/powerpoint/2010/main" val="30396047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http://vincentarelbundock.github.io/Rdatasets/datasets.html</a:t>
            </a:r>
          </a:p>
          <a:p>
            <a:r>
              <a:rPr lang="en-US" altLang="zh-TW" sz="1200" b="0" i="0" kern="1200" dirty="0" err="1" smtClean="0">
                <a:solidFill>
                  <a:schemeClr val="tx1"/>
                </a:solidFill>
                <a:effectLst/>
                <a:latin typeface="+mn-lt"/>
                <a:ea typeface="+mn-ea"/>
                <a:cs typeface="+mn-cs"/>
              </a:rPr>
              <a:t>Carseats</a:t>
            </a:r>
            <a:endParaRPr lang="en-US" altLang="zh-TW" sz="1200" b="0" i="0" kern="1200" dirty="0" smtClean="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1454E5B5-0AEF-4B42-8E95-9ED5901DD372}" type="slidenum">
              <a:rPr lang="zh-TW" altLang="en-US" smtClean="0"/>
              <a:t>44</a:t>
            </a:fld>
            <a:endParaRPr lang="zh-TW" altLang="en-US"/>
          </a:p>
        </p:txBody>
      </p:sp>
    </p:spTree>
    <p:extLst>
      <p:ext uri="{BB962C8B-B14F-4D97-AF65-F5344CB8AC3E}">
        <p14:creationId xmlns:p14="http://schemas.microsoft.com/office/powerpoint/2010/main" val="11409022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http://vincentarelbundock.github.io/Rdatasets/doc/ISLR/Carseats.html</a:t>
            </a:r>
            <a:endParaRPr lang="zh-TW" altLang="en-US" dirty="0"/>
          </a:p>
        </p:txBody>
      </p:sp>
      <p:sp>
        <p:nvSpPr>
          <p:cNvPr id="4" name="投影片編號版面配置區 3"/>
          <p:cNvSpPr>
            <a:spLocks noGrp="1"/>
          </p:cNvSpPr>
          <p:nvPr>
            <p:ph type="sldNum" sz="quarter" idx="10"/>
          </p:nvPr>
        </p:nvSpPr>
        <p:spPr/>
        <p:txBody>
          <a:bodyPr/>
          <a:lstStyle/>
          <a:p>
            <a:fld id="{1454E5B5-0AEF-4B42-8E95-9ED5901DD372}" type="slidenum">
              <a:rPr lang="zh-TW" altLang="en-US" smtClean="0"/>
              <a:t>46</a:t>
            </a:fld>
            <a:endParaRPr lang="zh-TW" altLang="en-US"/>
          </a:p>
        </p:txBody>
      </p:sp>
    </p:spTree>
    <p:extLst>
      <p:ext uri="{BB962C8B-B14F-4D97-AF65-F5344CB8AC3E}">
        <p14:creationId xmlns:p14="http://schemas.microsoft.com/office/powerpoint/2010/main" val="445638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454E5B5-0AEF-4B42-8E95-9ED5901DD372}" type="slidenum">
              <a:rPr lang="zh-TW" altLang="en-US" smtClean="0"/>
              <a:t>4</a:t>
            </a:fld>
            <a:endParaRPr lang="zh-TW" altLang="en-US"/>
          </a:p>
        </p:txBody>
      </p:sp>
    </p:spTree>
    <p:extLst>
      <p:ext uri="{BB962C8B-B14F-4D97-AF65-F5344CB8AC3E}">
        <p14:creationId xmlns:p14="http://schemas.microsoft.com/office/powerpoint/2010/main" val="11196356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454E5B5-0AEF-4B42-8E95-9ED5901DD372}" type="slidenum">
              <a:rPr lang="zh-TW" altLang="en-US" smtClean="0"/>
              <a:t>54</a:t>
            </a:fld>
            <a:endParaRPr lang="zh-TW" altLang="en-US"/>
          </a:p>
        </p:txBody>
      </p:sp>
    </p:spTree>
    <p:extLst>
      <p:ext uri="{BB962C8B-B14F-4D97-AF65-F5344CB8AC3E}">
        <p14:creationId xmlns:p14="http://schemas.microsoft.com/office/powerpoint/2010/main" val="3487277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defRPr/>
            </a:pPr>
            <a:r>
              <a:rPr lang="zh-TW" altLang="en-US" dirty="0" smtClean="0"/>
              <a:t>課程總覽</a:t>
            </a:r>
            <a:endParaRPr lang="en-US" altLang="zh-TW" dirty="0" smtClean="0"/>
          </a:p>
        </p:txBody>
      </p:sp>
      <p:sp>
        <p:nvSpPr>
          <p:cNvPr id="4" name="投影片編號版面配置區 3"/>
          <p:cNvSpPr>
            <a:spLocks noGrp="1"/>
          </p:cNvSpPr>
          <p:nvPr>
            <p:ph type="sldNum" sz="quarter" idx="10"/>
          </p:nvPr>
        </p:nvSpPr>
        <p:spPr/>
        <p:txBody>
          <a:bodyPr/>
          <a:lstStyle/>
          <a:p>
            <a:fld id="{1454E5B5-0AEF-4B42-8E95-9ED5901DD372}" type="slidenum">
              <a:rPr lang="zh-TW" altLang="en-US" smtClean="0"/>
              <a:t>5</a:t>
            </a:fld>
            <a:endParaRPr lang="zh-TW" altLang="en-US"/>
          </a:p>
        </p:txBody>
      </p:sp>
    </p:spTree>
    <p:extLst>
      <p:ext uri="{BB962C8B-B14F-4D97-AF65-F5344CB8AC3E}">
        <p14:creationId xmlns:p14="http://schemas.microsoft.com/office/powerpoint/2010/main" val="2585825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文字探勘</a:t>
            </a:r>
            <a:endParaRPr lang="en-US" altLang="zh-TW" dirty="0" smtClean="0"/>
          </a:p>
          <a:p>
            <a:endParaRPr lang="zh-TW" altLang="en-US" dirty="0"/>
          </a:p>
        </p:txBody>
      </p:sp>
      <p:sp>
        <p:nvSpPr>
          <p:cNvPr id="4" name="Slide Number Placeholder 3"/>
          <p:cNvSpPr>
            <a:spLocks noGrp="1"/>
          </p:cNvSpPr>
          <p:nvPr>
            <p:ph type="sldNum" sz="quarter" idx="10"/>
          </p:nvPr>
        </p:nvSpPr>
        <p:spPr/>
        <p:txBody>
          <a:bodyPr/>
          <a:lstStyle/>
          <a:p>
            <a:fld id="{1454E5B5-0AEF-4B42-8E95-9ED5901DD372}" type="slidenum">
              <a:rPr lang="zh-TW" altLang="en-US" smtClean="0"/>
              <a:t>7</a:t>
            </a:fld>
            <a:endParaRPr lang="zh-TW" altLang="en-US"/>
          </a:p>
        </p:txBody>
      </p:sp>
    </p:spTree>
    <p:extLst>
      <p:ext uri="{BB962C8B-B14F-4D97-AF65-F5344CB8AC3E}">
        <p14:creationId xmlns:p14="http://schemas.microsoft.com/office/powerpoint/2010/main" val="1807660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454E5B5-0AEF-4B42-8E95-9ED5901DD372}" type="slidenum">
              <a:rPr lang="zh-TW" altLang="en-US" smtClean="0"/>
              <a:t>8</a:t>
            </a:fld>
            <a:endParaRPr lang="zh-TW" altLang="en-US"/>
          </a:p>
        </p:txBody>
      </p:sp>
    </p:spTree>
    <p:extLst>
      <p:ext uri="{BB962C8B-B14F-4D97-AF65-F5344CB8AC3E}">
        <p14:creationId xmlns:p14="http://schemas.microsoft.com/office/powerpoint/2010/main" val="265951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行銷資訊系統</a:t>
            </a:r>
            <a:r>
              <a:rPr lang="en-US" altLang="zh-TW" dirty="0" smtClean="0"/>
              <a:t>:</a:t>
            </a:r>
            <a:r>
              <a:rPr lang="zh-TW" altLang="en-US" dirty="0" smtClean="0"/>
              <a:t>傳統</a:t>
            </a:r>
            <a:r>
              <a:rPr lang="en-US" altLang="zh-TW" dirty="0" smtClean="0"/>
              <a:t>FB</a:t>
            </a:r>
            <a:r>
              <a:rPr lang="zh-TW" altLang="en-US" dirty="0" smtClean="0"/>
              <a:t>行銷或</a:t>
            </a:r>
            <a:r>
              <a:rPr lang="en-US" altLang="zh-TW" dirty="0" smtClean="0"/>
              <a:t>GA</a:t>
            </a:r>
            <a:r>
              <a:rPr lang="zh-TW" altLang="en-US" dirty="0" smtClean="0"/>
              <a:t>的部分，展開到</a:t>
            </a:r>
            <a:r>
              <a:rPr lang="en-US" altLang="zh-TW" dirty="0" smtClean="0"/>
              <a:t>Targeting</a:t>
            </a:r>
            <a:r>
              <a:rPr lang="zh-TW" altLang="en-US" dirty="0" smtClean="0"/>
              <a:t>，僅用群體描述受眾狀況，無法分享每一個消費者具體想要什麼。</a:t>
            </a:r>
            <a:endParaRPr lang="en-US" altLang="zh-TW" dirty="0" smtClean="0"/>
          </a:p>
          <a:p>
            <a:r>
              <a:rPr lang="zh-TW" altLang="en-US" dirty="0" smtClean="0"/>
              <a:t>行銷研究</a:t>
            </a:r>
            <a:r>
              <a:rPr lang="en-US" altLang="zh-TW" dirty="0" smtClean="0"/>
              <a:t>:</a:t>
            </a:r>
            <a:r>
              <a:rPr lang="zh-TW" altLang="en-US" dirty="0" smtClean="0"/>
              <a:t>通常在研究論文上，並沒有一個系統化的方式來做</a:t>
            </a:r>
            <a:endParaRPr lang="en-US" altLang="zh-TW" dirty="0" smtClean="0"/>
          </a:p>
          <a:p>
            <a:r>
              <a:rPr lang="zh-TW" altLang="en-US" dirty="0" smtClean="0"/>
              <a:t>機器學習</a:t>
            </a:r>
            <a:r>
              <a:rPr lang="en-US" altLang="zh-TW" dirty="0" smtClean="0"/>
              <a:t>:</a:t>
            </a:r>
            <a:r>
              <a:rPr lang="zh-TW" altLang="en-US" dirty="0" smtClean="0"/>
              <a:t>要能夠讓企業真正獲利</a:t>
            </a: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1454E5B5-0AEF-4B42-8E95-9ED5901DD372}" type="slidenum">
              <a:rPr lang="zh-TW" altLang="en-US" smtClean="0"/>
              <a:t>9</a:t>
            </a:fld>
            <a:endParaRPr lang="zh-TW" altLang="en-US"/>
          </a:p>
        </p:txBody>
      </p:sp>
    </p:spTree>
    <p:extLst>
      <p:ext uri="{BB962C8B-B14F-4D97-AF65-F5344CB8AC3E}">
        <p14:creationId xmlns:p14="http://schemas.microsoft.com/office/powerpoint/2010/main" val="3308006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具體來說，我們應該如何學習</a:t>
            </a:r>
            <a:r>
              <a:rPr lang="en-US" altLang="zh-TW" dirty="0" smtClean="0"/>
              <a:t>?</a:t>
            </a:r>
          </a:p>
        </p:txBody>
      </p:sp>
      <p:sp>
        <p:nvSpPr>
          <p:cNvPr id="4" name="投影片編號版面配置區 3"/>
          <p:cNvSpPr>
            <a:spLocks noGrp="1"/>
          </p:cNvSpPr>
          <p:nvPr>
            <p:ph type="sldNum" sz="quarter" idx="10"/>
          </p:nvPr>
        </p:nvSpPr>
        <p:spPr/>
        <p:txBody>
          <a:bodyPr/>
          <a:lstStyle/>
          <a:p>
            <a:fld id="{1454E5B5-0AEF-4B42-8E95-9ED5901DD372}" type="slidenum">
              <a:rPr lang="zh-TW" altLang="en-US" smtClean="0"/>
              <a:t>12</a:t>
            </a:fld>
            <a:endParaRPr lang="zh-TW" altLang="en-US"/>
          </a:p>
        </p:txBody>
      </p:sp>
    </p:spTree>
    <p:extLst>
      <p:ext uri="{BB962C8B-B14F-4D97-AF65-F5344CB8AC3E}">
        <p14:creationId xmlns:p14="http://schemas.microsoft.com/office/powerpoint/2010/main" val="3304930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主要因為在</a:t>
            </a:r>
            <a:r>
              <a:rPr lang="en-US" altLang="zh-TW" dirty="0" smtClean="0"/>
              <a:t>business</a:t>
            </a:r>
            <a:r>
              <a:rPr lang="zh-TW" altLang="en-US" dirty="0" smtClean="0"/>
              <a:t>的方面，大多數是以商業報告的方式呈現，進而決定獲利目標</a:t>
            </a:r>
            <a:endParaRPr lang="en-US" altLang="zh-TW" dirty="0" smtClean="0"/>
          </a:p>
          <a:p>
            <a:r>
              <a:rPr lang="zh-TW" altLang="en-US" dirty="0" smtClean="0"/>
              <a:t>但是現在企業</a:t>
            </a:r>
            <a:r>
              <a:rPr lang="en-US" altLang="zh-TW" dirty="0" err="1" smtClean="0"/>
              <a:t>STP</a:t>
            </a:r>
            <a:r>
              <a:rPr lang="zh-TW" altLang="en-US" dirty="0" smtClean="0"/>
              <a:t>的循環方式逐漸提高，所以建議以</a:t>
            </a:r>
            <a:r>
              <a:rPr lang="en-US" altLang="zh-TW" dirty="0" err="1" smtClean="0"/>
              <a:t>py</a:t>
            </a:r>
            <a:r>
              <a:rPr lang="zh-TW" altLang="en-US" dirty="0" smtClean="0"/>
              <a:t>來作動態競爭系統通常會比較好，且遠比</a:t>
            </a:r>
            <a:r>
              <a:rPr lang="en-US" altLang="zh-TW" dirty="0" smtClean="0"/>
              <a:t>java</a:t>
            </a:r>
            <a:r>
              <a:rPr lang="zh-TW" altLang="en-US" dirty="0" smtClean="0"/>
              <a:t>等程式語言來說簡單很多</a:t>
            </a:r>
            <a:endParaRPr lang="en-US" altLang="zh-TW" dirty="0" smtClean="0"/>
          </a:p>
          <a:p>
            <a:r>
              <a:rPr lang="zh-TW" altLang="en-US" dirty="0" smtClean="0"/>
              <a:t>那為何就不用</a:t>
            </a:r>
            <a:r>
              <a:rPr lang="en-US" altLang="zh-TW" dirty="0" err="1" smtClean="0"/>
              <a:t>py</a:t>
            </a:r>
            <a:r>
              <a:rPr lang="en-US" altLang="zh-TW" dirty="0" smtClean="0"/>
              <a:t>?</a:t>
            </a:r>
            <a:endParaRPr lang="zh-TW" altLang="en-US" dirty="0"/>
          </a:p>
        </p:txBody>
      </p:sp>
      <p:sp>
        <p:nvSpPr>
          <p:cNvPr id="4" name="投影片編號版面配置區 3"/>
          <p:cNvSpPr>
            <a:spLocks noGrp="1"/>
          </p:cNvSpPr>
          <p:nvPr>
            <p:ph type="sldNum" sz="quarter" idx="10"/>
          </p:nvPr>
        </p:nvSpPr>
        <p:spPr/>
        <p:txBody>
          <a:bodyPr/>
          <a:lstStyle/>
          <a:p>
            <a:fld id="{1454E5B5-0AEF-4B42-8E95-9ED5901DD372}" type="slidenum">
              <a:rPr lang="zh-TW" altLang="en-US" smtClean="0"/>
              <a:t>13</a:t>
            </a:fld>
            <a:endParaRPr lang="zh-TW" altLang="en-US"/>
          </a:p>
        </p:txBody>
      </p:sp>
    </p:spTree>
    <p:extLst>
      <p:ext uri="{BB962C8B-B14F-4D97-AF65-F5344CB8AC3E}">
        <p14:creationId xmlns:p14="http://schemas.microsoft.com/office/powerpoint/2010/main" val="800248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以技術性層面來說</a:t>
            </a:r>
            <a:endParaRPr lang="zh-TW" altLang="en-US" dirty="0"/>
          </a:p>
        </p:txBody>
      </p:sp>
      <p:sp>
        <p:nvSpPr>
          <p:cNvPr id="4" name="Slide Number Placeholder 3"/>
          <p:cNvSpPr>
            <a:spLocks noGrp="1"/>
          </p:cNvSpPr>
          <p:nvPr>
            <p:ph type="sldNum" sz="quarter" idx="10"/>
          </p:nvPr>
        </p:nvSpPr>
        <p:spPr/>
        <p:txBody>
          <a:bodyPr/>
          <a:lstStyle/>
          <a:p>
            <a:fld id="{1454E5B5-0AEF-4B42-8E95-9ED5901DD372}" type="slidenum">
              <a:rPr lang="zh-TW" altLang="en-US" smtClean="0"/>
              <a:t>14</a:t>
            </a:fld>
            <a:endParaRPr lang="zh-TW" altLang="en-US"/>
          </a:p>
        </p:txBody>
      </p:sp>
    </p:spTree>
    <p:extLst>
      <p:ext uri="{BB962C8B-B14F-4D97-AF65-F5344CB8AC3E}">
        <p14:creationId xmlns:p14="http://schemas.microsoft.com/office/powerpoint/2010/main" val="3409973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122363"/>
            <a:ext cx="9144000" cy="2387600"/>
          </a:xfrm>
        </p:spPr>
        <p:txBody>
          <a:bodyPr anchor="b"/>
          <a:lstStyle>
            <a:lvl1pPr algn="ctr">
              <a:defRPr sz="6000"/>
            </a:lvl1pPr>
          </a:lstStyle>
          <a:p>
            <a:r>
              <a:rPr lang="zh-TW" altLang="en-US" dirty="0" smtClean="0"/>
              <a:t>按一下以編輯母片標題樣式</a:t>
            </a:r>
            <a:endParaRPr lang="en-US" dirty="0"/>
          </a:p>
        </p:txBody>
      </p:sp>
      <p:sp>
        <p:nvSpPr>
          <p:cNvPr id="3" name="Subtitle 2"/>
          <p:cNvSpPr>
            <a:spLocks noGrp="1"/>
          </p:cNvSpPr>
          <p:nvPr>
            <p:ph type="subTitle" idx="1" hasCustomPrompt="1"/>
          </p:nvPr>
        </p:nvSpPr>
        <p:spPr>
          <a:xfrm>
            <a:off x="1524000" y="3602037"/>
            <a:ext cx="9144000" cy="16557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dirty="0" smtClean="0"/>
              <a:t>按一下以編輯母片副標題樣式</a:t>
            </a:r>
            <a:endParaRPr lang="en-US" dirty="0"/>
          </a:p>
        </p:txBody>
      </p:sp>
      <p:sp>
        <p:nvSpPr>
          <p:cNvPr id="4" name="Date Placeholder 3"/>
          <p:cNvSpPr>
            <a:spLocks noGrp="1"/>
          </p:cNvSpPr>
          <p:nvPr>
            <p:ph type="dt" sz="half" idx="10"/>
          </p:nvPr>
        </p:nvSpPr>
        <p:spPr/>
        <p:txBody>
          <a:bodyPr/>
          <a:lstStyle/>
          <a:p>
            <a:fld id="{9C9EC366-8DD2-4CC3-A511-FDD70FB0FFB0}" type="datetime1">
              <a:rPr lang="zh-TW" altLang="en-US" smtClean="0"/>
              <a:t>2018/3/15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a:xfrm>
            <a:off x="8594765" y="6363362"/>
            <a:ext cx="2743200" cy="365125"/>
          </a:xfrm>
        </p:spPr>
        <p:txBody>
          <a:bodyPr/>
          <a:lstStyle/>
          <a:p>
            <a:fld id="{849DCDFE-E9AF-4D91-9097-CC270D138A40}" type="slidenum">
              <a:rPr lang="zh-TW" altLang="en-US" smtClean="0"/>
              <a:t>‹#›</a:t>
            </a:fld>
            <a:endParaRPr lang="zh-TW" altLang="en-US"/>
          </a:p>
        </p:txBody>
      </p:sp>
      <p:pic>
        <p:nvPicPr>
          <p:cNvPr id="10" name="圖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7941" cy="6858000"/>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pic>
        <p:nvPicPr>
          <p:cNvPr id="10" name="圖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87263" cy="6858000"/>
          </a:xfrm>
          <a:prstGeom prst="rect">
            <a:avLst/>
          </a:prstGeom>
        </p:spPr>
      </p:pic>
      <p:sp>
        <p:nvSpPr>
          <p:cNvPr id="2" name="Title 1"/>
          <p:cNvSpPr>
            <a:spLocks noGrp="1"/>
          </p:cNvSpPr>
          <p:nvPr>
            <p:ph type="title" hasCustomPrompt="1"/>
          </p:nvPr>
        </p:nvSpPr>
        <p:spPr>
          <a:xfrm>
            <a:off x="839788" y="457200"/>
            <a:ext cx="3932237" cy="1600200"/>
          </a:xfrm>
        </p:spPr>
        <p:txBody>
          <a:bodyPr anchor="b"/>
          <a:lstStyle>
            <a:lvl1pPr>
              <a:defRPr sz="3200"/>
            </a:lvl1pPr>
          </a:lstStyle>
          <a:p>
            <a:r>
              <a:rPr lang="zh-TW" altLang="en-US" dirty="0" smtClean="0"/>
              <a:t>按一下以編輯母片標題樣式</a:t>
            </a:r>
            <a:endParaRPr lang="en-US" dirty="0"/>
          </a:p>
        </p:txBody>
      </p:sp>
      <p:sp>
        <p:nvSpPr>
          <p:cNvPr id="3" name="Picture Placeholder 2"/>
          <p:cNvSpPr>
            <a:spLocks noGrp="1" noChangeAspect="1"/>
          </p:cNvSpPr>
          <p:nvPr>
            <p:ph type="pic" idx="1" hasCustomPrompt="1"/>
          </p:nvPr>
        </p:nvSpPr>
        <p:spPr>
          <a:xfrm>
            <a:off x="5181600" y="741364"/>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將圖片拖曳至版面配置區或按一下圖示以新增</a:t>
            </a:r>
            <a:endParaRPr lang="en-US" dirty="0"/>
          </a:p>
        </p:txBody>
      </p:sp>
      <p:sp>
        <p:nvSpPr>
          <p:cNvPr id="4" name="Text Placeholder 3"/>
          <p:cNvSpPr>
            <a:spLocks noGrp="1"/>
          </p:cNvSpPr>
          <p:nvPr>
            <p:ph type="body" sz="half" idx="2" hasCustomPrompt="1"/>
          </p:nvPr>
        </p:nvSpPr>
        <p:spPr>
          <a:xfrm>
            <a:off x="839788" y="2057401"/>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dirty="0" smtClean="0"/>
              <a:t>按一下以編輯母片文字樣式</a:t>
            </a:r>
          </a:p>
        </p:txBody>
      </p:sp>
      <p:sp>
        <p:nvSpPr>
          <p:cNvPr id="5" name="Date Placeholder 4"/>
          <p:cNvSpPr>
            <a:spLocks noGrp="1"/>
          </p:cNvSpPr>
          <p:nvPr>
            <p:ph type="dt" sz="half" idx="10"/>
          </p:nvPr>
        </p:nvSpPr>
        <p:spPr/>
        <p:txBody>
          <a:bodyPr/>
          <a:lstStyle/>
          <a:p>
            <a:fld id="{F49B8FF4-7573-4ED5-8A85-0ADEAA68B4EC}" type="datetime1">
              <a:rPr lang="zh-TW" altLang="en-US" smtClean="0"/>
              <a:t>2018/3/15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49DCDFE-E9AF-4D91-9097-CC270D138A40}" type="slidenum">
              <a:rPr lang="zh-TW" altLang="en-US" smtClean="0"/>
              <a:t>‹#›</a:t>
            </a:fld>
            <a:endParaRPr lang="zh-TW" altLang="en-US"/>
          </a:p>
        </p:txBody>
      </p:sp>
      <p:pic>
        <p:nvPicPr>
          <p:cNvPr id="9" name="圖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72799" y="6006714"/>
            <a:ext cx="716668" cy="570285"/>
          </a:xfrm>
          <a:prstGeom prst="rect">
            <a:avLst/>
          </a:prstGeom>
        </p:spPr>
      </p:pic>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hasCustomPrompt="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683621BB-6C7C-4B3C-B37A-D289DE8EE2A0}" type="datetime1">
              <a:rPr lang="zh-TW" altLang="en-US" smtClean="0"/>
              <a:t>2018/3/15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49DCDFE-E9AF-4D91-9097-CC270D138A40}" type="slidenum">
              <a:rPr lang="zh-TW" altLang="en-US" smtClean="0"/>
              <a:t>‹#›</a:t>
            </a:fld>
            <a:endParaRPr lang="zh-TW"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8724901" y="365126"/>
            <a:ext cx="2628900" cy="5811839"/>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hasCustomPrompt="1"/>
          </p:nvPr>
        </p:nvSpPr>
        <p:spPr>
          <a:xfrm>
            <a:off x="838201" y="365126"/>
            <a:ext cx="7734300" cy="5811839"/>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D3168211-4D27-4A04-870D-FFB7FE5C203B}" type="datetime1">
              <a:rPr lang="zh-TW" altLang="en-US" smtClean="0"/>
              <a:t>2018/3/15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49DCDFE-E9AF-4D91-9097-CC270D138A40}" type="slidenum">
              <a:rPr lang="zh-TW" altLang="en-US" smtClean="0"/>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封面投影片">
    <p:spTree>
      <p:nvGrpSpPr>
        <p:cNvPr id="1" name=""/>
        <p:cNvGrpSpPr/>
        <p:nvPr/>
      </p:nvGrpSpPr>
      <p:grpSpPr>
        <a:xfrm>
          <a:off x="0" y="0"/>
          <a:ext cx="0" cy="0"/>
          <a:chOff x="0" y="0"/>
          <a:chExt cx="0" cy="0"/>
        </a:xfrm>
      </p:grpSpPr>
      <p:pic>
        <p:nvPicPr>
          <p:cNvPr id="7" name="圖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7941" cy="6858000"/>
          </a:xfrm>
          <a:prstGeom prst="rect">
            <a:avLst/>
          </a:prstGeom>
        </p:spPr>
      </p:pic>
      <p:sp>
        <p:nvSpPr>
          <p:cNvPr id="2" name="Title 1"/>
          <p:cNvSpPr>
            <a:spLocks noGrp="1"/>
          </p:cNvSpPr>
          <p:nvPr>
            <p:ph type="ctrTitle" hasCustomPrompt="1"/>
          </p:nvPr>
        </p:nvSpPr>
        <p:spPr>
          <a:xfrm>
            <a:off x="1524000" y="1122363"/>
            <a:ext cx="9144000" cy="2387600"/>
          </a:xfrm>
        </p:spPr>
        <p:txBody>
          <a:bodyPr anchor="b">
            <a:normAutofit/>
          </a:bodyPr>
          <a:lstStyle>
            <a:lvl1pPr algn="ctr">
              <a:defRPr sz="6000" b="1" i="0">
                <a:latin typeface="Times New Roman" pitchFamily="18" charset="0"/>
                <a:ea typeface="標楷體" panose="03000509000000000000" pitchFamily="65" charset="-120"/>
                <a:cs typeface="Times New Roman" pitchFamily="18" charset="0"/>
              </a:defRPr>
            </a:lvl1pPr>
          </a:lstStyle>
          <a:p>
            <a:r>
              <a:rPr lang="zh-TW" altLang="en-US" dirty="0" smtClean="0"/>
              <a:t>按一下以編輯母片標題樣式</a:t>
            </a:r>
            <a:endParaRPr lang="en-US" dirty="0"/>
          </a:p>
        </p:txBody>
      </p:sp>
      <p:sp>
        <p:nvSpPr>
          <p:cNvPr id="3" name="Subtitle 2"/>
          <p:cNvSpPr>
            <a:spLocks noGrp="1"/>
          </p:cNvSpPr>
          <p:nvPr>
            <p:ph type="subTitle" idx="1" hasCustomPrompt="1"/>
          </p:nvPr>
        </p:nvSpPr>
        <p:spPr>
          <a:xfrm>
            <a:off x="1524000" y="5144106"/>
            <a:ext cx="9144000" cy="608673"/>
          </a:xfrm>
        </p:spPr>
        <p:txBody>
          <a:bodyPr/>
          <a:lstStyle>
            <a:lvl1pPr marL="0" indent="0" algn="ctr">
              <a:buNone/>
              <a:defRPr sz="2400" b="1" i="0">
                <a:latin typeface="Microsoft JhengHei" charset="-120"/>
                <a:ea typeface="Microsoft JhengHei" charset="-120"/>
                <a:cs typeface="Microsoft JhengHei" charset="-12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dirty="0" smtClean="0"/>
              <a:t>按一下以編輯母片副標題樣式</a:t>
            </a:r>
            <a:endParaRPr lang="en-US" dirty="0"/>
          </a:p>
        </p:txBody>
      </p:sp>
      <p:sp>
        <p:nvSpPr>
          <p:cNvPr id="4" name="Date Placeholder 3"/>
          <p:cNvSpPr>
            <a:spLocks noGrp="1"/>
          </p:cNvSpPr>
          <p:nvPr>
            <p:ph type="dt" sz="half" idx="10"/>
          </p:nvPr>
        </p:nvSpPr>
        <p:spPr/>
        <p:txBody>
          <a:bodyPr/>
          <a:lstStyle/>
          <a:p>
            <a:fld id="{2264FB45-6E8D-451D-B7B5-008D04768120}" type="datetime1">
              <a:rPr lang="zh-TW" altLang="en-US" smtClean="0"/>
              <a:t>2018/3/15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a:xfrm>
            <a:off x="8594765" y="6363362"/>
            <a:ext cx="2743200" cy="365125"/>
          </a:xfrm>
        </p:spPr>
        <p:txBody>
          <a:bodyPr/>
          <a:lstStyle/>
          <a:p>
            <a:fld id="{849DCDFE-E9AF-4D91-9097-CC270D138A40}" type="slidenum">
              <a:rPr lang="zh-TW" altLang="en-US" smtClean="0"/>
              <a:t>‹#›</a:t>
            </a:fld>
            <a:endParaRPr lang="zh-TW" altLang="en-US"/>
          </a:p>
        </p:txBody>
      </p:sp>
      <p:sp>
        <p:nvSpPr>
          <p:cNvPr id="10" name="副標題 2"/>
          <p:cNvSpPr txBox="1"/>
          <p:nvPr/>
        </p:nvSpPr>
        <p:spPr>
          <a:xfrm>
            <a:off x="1524000" y="5193507"/>
            <a:ext cx="9144000" cy="625475"/>
          </a:xfrm>
          <a:prstGeom prst="rect">
            <a:avLst/>
          </a:prstGeom>
        </p:spPr>
        <p:txBody>
          <a:bodyPr vert="horz" lIns="121917" tIns="60958" rIns="121917" bIns="60958" rtlCol="0">
            <a:normAutofit/>
          </a:bodyPr>
          <a:lstStyle>
            <a:lvl1pPr marL="171450" indent="-171450" algn="l" defTabSz="685800" rtl="0" eaLnBrk="1" latinLnBrk="0" hangingPunct="1">
              <a:lnSpc>
                <a:spcPct val="90000"/>
              </a:lnSpc>
              <a:spcBef>
                <a:spcPts val="750"/>
              </a:spcBef>
              <a:buFont typeface="Arial"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charset="0"/>
              <a:buChar char="•"/>
              <a:defRPr sz="1350" kern="1200">
                <a:solidFill>
                  <a:schemeClr val="tx1"/>
                </a:solidFill>
                <a:latin typeface="+mn-lt"/>
                <a:ea typeface="+mn-ea"/>
                <a:cs typeface="+mn-cs"/>
              </a:defRPr>
            </a:lvl9pPr>
          </a:lstStyle>
          <a:p>
            <a:endParaRPr lang="zh-TW" altLang="en-US" b="1" dirty="0">
              <a:latin typeface="Microsoft JhengHei" charset="-120"/>
              <a:ea typeface="Microsoft JhengHei" charset="-120"/>
              <a:cs typeface="Microsoft JhengHei" charset="-120"/>
            </a:endParaRPr>
          </a:p>
        </p:txBody>
      </p:sp>
      <p:pic>
        <p:nvPicPr>
          <p:cNvPr id="11" name="圖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34664" y="3620799"/>
            <a:ext cx="1722672" cy="1370808"/>
          </a:xfrm>
          <a:prstGeom prst="rect">
            <a:avLst/>
          </a:prstGeom>
        </p:spPr>
      </p:pic>
    </p:spTree>
  </p:cSld>
  <p:clrMapOvr>
    <a:masterClrMapping/>
  </p:clrMapOvr>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pic>
        <p:nvPicPr>
          <p:cNvPr id="9" name="圖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87263" cy="6858000"/>
          </a:xfrm>
          <a:prstGeom prst="rect">
            <a:avLst/>
          </a:prstGeom>
        </p:spPr>
      </p:pic>
      <p:sp>
        <p:nvSpPr>
          <p:cNvPr id="2" name="Title 1"/>
          <p:cNvSpPr>
            <a:spLocks noGrp="1"/>
          </p:cNvSpPr>
          <p:nvPr>
            <p:ph type="title" hasCustomPrompt="1"/>
          </p:nvPr>
        </p:nvSpPr>
        <p:spPr/>
        <p:txBody>
          <a:bodyPr>
            <a:normAutofit/>
          </a:bodyPr>
          <a:lstStyle>
            <a:lvl1pPr>
              <a:defRPr sz="4300" b="1">
                <a:solidFill>
                  <a:srgbClr val="3333FF"/>
                </a:solidFill>
                <a:latin typeface="Times New Roman" pitchFamily="18" charset="0"/>
                <a:ea typeface="標楷體" panose="03000509000000000000" pitchFamily="65" charset="-120"/>
                <a:cs typeface="Times New Roman" pitchFamily="18" charset="0"/>
              </a:defRPr>
            </a:lvl1pPr>
          </a:lstStyle>
          <a:p>
            <a:r>
              <a:rPr lang="zh-TW" altLang="en-US" dirty="0" smtClean="0"/>
              <a:t>按一下以編輯母片標題樣式</a:t>
            </a:r>
            <a:endParaRPr lang="en-US" dirty="0"/>
          </a:p>
        </p:txBody>
      </p:sp>
      <p:sp>
        <p:nvSpPr>
          <p:cNvPr id="3" name="Content Placeholder 2"/>
          <p:cNvSpPr>
            <a:spLocks noGrp="1"/>
          </p:cNvSpPr>
          <p:nvPr>
            <p:ph idx="1" hasCustomPrompt="1"/>
          </p:nvPr>
        </p:nvSpPr>
        <p:spPr/>
        <p:txBody>
          <a:bodyPr/>
          <a:lstStyle>
            <a:lvl1pPr marL="514350" indent="-514350">
              <a:buClr>
                <a:srgbClr val="3333FF"/>
              </a:buClr>
              <a:buFont typeface="+mj-lt"/>
              <a:buAutoNum type="arabicPeriod"/>
              <a:defRPr>
                <a:latin typeface="Times New Roman" pitchFamily="18" charset="0"/>
                <a:ea typeface="標楷體" panose="03000509000000000000" pitchFamily="65" charset="-120"/>
                <a:cs typeface="Times New Roman" pitchFamily="18" charset="0"/>
              </a:defRPr>
            </a:lvl1pPr>
            <a:lvl2pPr marL="914400" indent="-457200">
              <a:buFont typeface="+mj-lt"/>
              <a:buAutoNum type="arabicParenR"/>
              <a:defRPr>
                <a:latin typeface="Times New Roman" pitchFamily="18" charset="0"/>
                <a:ea typeface="標楷體" panose="03000509000000000000" pitchFamily="65" charset="-120"/>
                <a:cs typeface="Times New Roman" pitchFamily="18" charset="0"/>
              </a:defRPr>
            </a:lvl2pPr>
            <a:lvl3pPr>
              <a:defRPr>
                <a:latin typeface="Times New Roman" pitchFamily="18" charset="0"/>
                <a:ea typeface="標楷體" panose="03000509000000000000" pitchFamily="65" charset="-120"/>
                <a:cs typeface="Times New Roman" pitchFamily="18" charset="0"/>
              </a:defRPr>
            </a:lvl3pPr>
            <a:lvl4pPr>
              <a:defRPr>
                <a:latin typeface="Times New Roman" pitchFamily="18" charset="0"/>
                <a:ea typeface="標楷體" panose="03000509000000000000" pitchFamily="65" charset="-120"/>
                <a:cs typeface="Times New Roman" pitchFamily="18" charset="0"/>
              </a:defRPr>
            </a:lvl4pPr>
            <a:lvl5pPr>
              <a:defRPr>
                <a:latin typeface="Times New Roman" pitchFamily="18" charset="0"/>
                <a:ea typeface="標楷體" panose="03000509000000000000" pitchFamily="65" charset="-120"/>
                <a:cs typeface="Times New Roman" pitchFamily="18" charset="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en-US" dirty="0"/>
          </a:p>
        </p:txBody>
      </p:sp>
      <p:sp>
        <p:nvSpPr>
          <p:cNvPr id="4" name="Date Placeholder 3"/>
          <p:cNvSpPr>
            <a:spLocks noGrp="1"/>
          </p:cNvSpPr>
          <p:nvPr>
            <p:ph type="dt" sz="half" idx="10"/>
          </p:nvPr>
        </p:nvSpPr>
        <p:spPr/>
        <p:txBody>
          <a:bodyPr/>
          <a:lstStyle/>
          <a:p>
            <a:fld id="{ED3E3875-60EA-42A6-A631-991C7CB30226}" type="datetime1">
              <a:rPr lang="zh-TW" altLang="en-US" smtClean="0"/>
              <a:t>2018/3/15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49DCDFE-E9AF-4D91-9097-CC270D138A40}" type="slidenum">
              <a:rPr lang="zh-TW" altLang="en-US" smtClean="0"/>
              <a:t>‹#›</a:t>
            </a:fld>
            <a:endParaRPr lang="zh-TW" altLang="en-US"/>
          </a:p>
        </p:txBody>
      </p:sp>
      <p:grpSp>
        <p:nvGrpSpPr>
          <p:cNvPr id="10" name="群組 9"/>
          <p:cNvGrpSpPr/>
          <p:nvPr userDrawn="1"/>
        </p:nvGrpSpPr>
        <p:grpSpPr>
          <a:xfrm>
            <a:off x="11063397" y="137903"/>
            <a:ext cx="992799" cy="1019274"/>
            <a:chOff x="391300" y="3477468"/>
            <a:chExt cx="1747960" cy="1794572"/>
          </a:xfrm>
        </p:grpSpPr>
        <p:pic>
          <p:nvPicPr>
            <p:cNvPr id="11" name="Picture 2" descr="\\VBOXSVR\share\183818_mediu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1300" y="3477468"/>
              <a:ext cx="1747960" cy="1794572"/>
            </a:xfrm>
            <a:prstGeom prst="rect">
              <a:avLst/>
            </a:prstGeom>
            <a:noFill/>
            <a:extLst>
              <a:ext uri="{909E8E84-426E-40DD-AFC4-6F175D3DCCD1}">
                <a14:hiddenFill xmlns:a14="http://schemas.microsoft.com/office/drawing/2010/main">
                  <a:solidFill>
                    <a:srgbClr val="FFFFFF"/>
                  </a:solidFill>
                </a14:hiddenFill>
              </a:ext>
            </a:extLst>
          </p:spPr>
        </p:pic>
        <p:pic>
          <p:nvPicPr>
            <p:cNvPr id="12" name="圖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0061" y="3896568"/>
              <a:ext cx="390439" cy="310690"/>
            </a:xfrm>
            <a:prstGeom prst="rect">
              <a:avLst/>
            </a:prstGeom>
          </p:spPr>
        </p:pic>
      </p:gr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1709740"/>
            <a:ext cx="10515600" cy="2852737"/>
          </a:xfrm>
        </p:spPr>
        <p:txBody>
          <a:bodyPr anchor="b"/>
          <a:lstStyle>
            <a:lvl1pPr>
              <a:defRPr sz="6000"/>
            </a:lvl1pPr>
          </a:lstStyle>
          <a:p>
            <a:r>
              <a:rPr lang="zh-TW" altLang="en-US" smtClean="0"/>
              <a:t>按一下以編輯母片標題樣式</a:t>
            </a:r>
            <a:endParaRPr lang="en-US" dirty="0"/>
          </a:p>
        </p:txBody>
      </p:sp>
      <p:sp>
        <p:nvSpPr>
          <p:cNvPr id="3" name="Text Placeholder 2"/>
          <p:cNvSpPr>
            <a:spLocks noGrp="1"/>
          </p:cNvSpPr>
          <p:nvPr>
            <p:ph type="body" idx="1" hasCustomPrompt="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2264FB45-6E8D-451D-B7B5-008D04768120}" type="datetime1">
              <a:rPr lang="zh-TW" altLang="en-US" smtClean="0"/>
              <a:t>2018/3/15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49DCDFE-E9AF-4D91-9097-CC270D138A40}" type="slidenum">
              <a:rPr lang="zh-TW" altLang="en-US" smtClean="0"/>
              <a:t>‹#›</a:t>
            </a:fld>
            <a:endParaRPr lang="zh-TW" altLang="en-US"/>
          </a:p>
        </p:txBody>
      </p:sp>
      <p:pic>
        <p:nvPicPr>
          <p:cNvPr id="7" name="圖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72799" y="6006714"/>
            <a:ext cx="716668" cy="570285"/>
          </a:xfrm>
          <a:prstGeom prst="rect">
            <a:avLst/>
          </a:prstGeom>
        </p:spPr>
      </p:pic>
    </p:spTree>
  </p:cSld>
  <p:clrMapOvr>
    <a:masterClrMapping/>
  </p:clrMapOvr>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hasCustomPrompt="1"/>
          </p:nvPr>
        </p:nvSpPr>
        <p:spPr>
          <a:xfrm>
            <a:off x="838200" y="1825625"/>
            <a:ext cx="5181600" cy="4351339"/>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hasCustomPrompt="1"/>
          </p:nvPr>
        </p:nvSpPr>
        <p:spPr>
          <a:xfrm>
            <a:off x="6172200" y="1825625"/>
            <a:ext cx="5181600" cy="4351339"/>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BD8A7194-59A0-44A9-9EC1-E13FB96A47C0}" type="datetime1">
              <a:rPr lang="zh-TW" altLang="en-US" smtClean="0"/>
              <a:t>2018/3/15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49DCDFE-E9AF-4D91-9097-CC270D138A40}" type="slidenum">
              <a:rPr lang="zh-TW" altLang="en-US" smtClean="0"/>
              <a:t>‹#›</a:t>
            </a:fld>
            <a:endParaRPr lang="zh-TW" altLang="en-US"/>
          </a:p>
        </p:txBody>
      </p:sp>
      <p:pic>
        <p:nvPicPr>
          <p:cNvPr id="8" name="圖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72799" y="6006714"/>
            <a:ext cx="716668" cy="570285"/>
          </a:xfrm>
          <a:prstGeom prst="rect">
            <a:avLst/>
          </a:prstGeom>
        </p:spPr>
      </p:pic>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1325563"/>
          </a:xfrm>
        </p:spPr>
        <p:txBody>
          <a:bodyPr/>
          <a:lstStyle/>
          <a:p>
            <a:r>
              <a:rPr lang="zh-TW" altLang="en-US" smtClean="0"/>
              <a:t>按一下以編輯母片標題樣式</a:t>
            </a:r>
            <a:endParaRPr lang="en-US" dirty="0"/>
          </a:p>
        </p:txBody>
      </p:sp>
      <p:sp>
        <p:nvSpPr>
          <p:cNvPr id="3" name="Text Placeholder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hasCustomPrompt="1"/>
          </p:nvPr>
        </p:nvSpPr>
        <p:spPr>
          <a:xfrm>
            <a:off x="839789" y="2505075"/>
            <a:ext cx="5157787"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hasCustomPrompt="1"/>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hasCustomPrompt="1"/>
          </p:nvPr>
        </p:nvSpPr>
        <p:spPr>
          <a:xfrm>
            <a:off x="6172201" y="2505075"/>
            <a:ext cx="5183188"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2264FB45-6E8D-451D-B7B5-008D04768120}" type="datetime1">
              <a:rPr lang="zh-TW" altLang="en-US" smtClean="0"/>
              <a:t>2018/3/15</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849DCDFE-E9AF-4D91-9097-CC270D138A40}" type="slidenum">
              <a:rPr lang="zh-TW" altLang="en-US" smtClean="0"/>
              <a:t>‹#›</a:t>
            </a:fld>
            <a:endParaRPr lang="zh-TW" altLang="en-US"/>
          </a:p>
        </p:txBody>
      </p:sp>
      <p:pic>
        <p:nvPicPr>
          <p:cNvPr id="10" name="圖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72799" y="6006714"/>
            <a:ext cx="716668" cy="570285"/>
          </a:xfrm>
          <a:prstGeom prst="rect">
            <a:avLst/>
          </a:prstGeom>
        </p:spPr>
      </p:pic>
    </p:spTree>
  </p:cSld>
  <p:clrMapOvr>
    <a:masterClrMapping/>
  </p:clrMapOvr>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pic>
        <p:nvPicPr>
          <p:cNvPr id="9" name="圖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87263" cy="6858000"/>
          </a:xfrm>
          <a:prstGeom prst="rect">
            <a:avLst/>
          </a:prstGeom>
        </p:spPr>
      </p:pic>
      <p:sp>
        <p:nvSpPr>
          <p:cNvPr id="2" name="Title 1"/>
          <p:cNvSpPr>
            <a:spLocks noGrp="1"/>
          </p:cNvSpPr>
          <p:nvPr>
            <p:ph type="title" hasCustomPrompt="1"/>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53CB6A73-2E86-45FF-946A-361A80F2AAFF}" type="datetime1">
              <a:rPr lang="zh-TW" altLang="en-US" smtClean="0"/>
              <a:t>2018/3/15</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849DCDFE-E9AF-4D91-9097-CC270D138A40}" type="slidenum">
              <a:rPr lang="zh-TW" altLang="en-US" smtClean="0"/>
              <a:t>‹#›</a:t>
            </a:fld>
            <a:endParaRPr lang="zh-TW" altLang="en-US"/>
          </a:p>
        </p:txBody>
      </p:sp>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72799" y="6006714"/>
            <a:ext cx="716668" cy="570285"/>
          </a:xfrm>
          <a:prstGeom prst="rect">
            <a:avLst/>
          </a:prstGeom>
        </p:spPr>
      </p:pic>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7" name="圖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87263" cy="6858000"/>
          </a:xfrm>
          <a:prstGeom prst="rect">
            <a:avLst/>
          </a:prstGeom>
        </p:spPr>
      </p:pic>
      <p:sp>
        <p:nvSpPr>
          <p:cNvPr id="2" name="Date Placeholder 1"/>
          <p:cNvSpPr>
            <a:spLocks noGrp="1"/>
          </p:cNvSpPr>
          <p:nvPr>
            <p:ph type="dt" sz="half" idx="10"/>
          </p:nvPr>
        </p:nvSpPr>
        <p:spPr/>
        <p:txBody>
          <a:bodyPr/>
          <a:lstStyle/>
          <a:p>
            <a:fld id="{270F55C7-51CD-4B70-981A-F9954599C4E5}" type="datetime1">
              <a:rPr lang="zh-TW" altLang="en-US" smtClean="0"/>
              <a:t>2018/3/15</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849DCDFE-E9AF-4D91-9097-CC270D138A40}" type="slidenum">
              <a:rPr lang="zh-TW" altLang="en-US" smtClean="0"/>
              <a:t>‹#›</a:t>
            </a:fld>
            <a:endParaRPr lang="zh-TW" altLang="en-US"/>
          </a:p>
        </p:txBody>
      </p:sp>
      <p:pic>
        <p:nvPicPr>
          <p:cNvPr id="5" name="圖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72799" y="6006714"/>
            <a:ext cx="716668" cy="570285"/>
          </a:xfrm>
          <a:prstGeom prst="rect">
            <a:avLst/>
          </a:prstGeom>
        </p:spPr>
      </p:pic>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pic>
        <p:nvPicPr>
          <p:cNvPr id="10" name="圖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87263" cy="6858000"/>
          </a:xfrm>
          <a:prstGeom prst="rect">
            <a:avLst/>
          </a:prstGeom>
        </p:spPr>
      </p:pic>
      <p:sp>
        <p:nvSpPr>
          <p:cNvPr id="2" name="Title 1"/>
          <p:cNvSpPr>
            <a:spLocks noGrp="1"/>
          </p:cNvSpPr>
          <p:nvPr>
            <p:ph type="title" hasCustomPrompt="1"/>
          </p:nvPr>
        </p:nvSpPr>
        <p:spPr>
          <a:xfrm>
            <a:off x="839788" y="457200"/>
            <a:ext cx="3932237" cy="1600200"/>
          </a:xfrm>
        </p:spPr>
        <p:txBody>
          <a:bodyPr anchor="b"/>
          <a:lstStyle>
            <a:lvl1pPr>
              <a:defRPr sz="3200"/>
            </a:lvl1pPr>
          </a:lstStyle>
          <a:p>
            <a:r>
              <a:rPr lang="zh-TW" altLang="en-US" smtClean="0"/>
              <a:t>按一下以編輯母片標題樣式</a:t>
            </a:r>
            <a:endParaRPr lang="en-US" dirty="0"/>
          </a:p>
        </p:txBody>
      </p:sp>
      <p:sp>
        <p:nvSpPr>
          <p:cNvPr id="3" name="Content Placeholder 2"/>
          <p:cNvSpPr>
            <a:spLocks noGrp="1"/>
          </p:cNvSpPr>
          <p:nvPr>
            <p:ph idx="1" hasCustomPrompt="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hasCustomPrompt="1"/>
          </p:nvPr>
        </p:nvSpPr>
        <p:spPr>
          <a:xfrm>
            <a:off x="839788" y="2057401"/>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341CDB99-5BE7-4D8A-AAB2-EFCCE1536CD0}" type="datetime1">
              <a:rPr lang="zh-TW" altLang="en-US" smtClean="0"/>
              <a:t>2018/3/15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49DCDFE-E9AF-4D91-9097-CC270D138A40}" type="slidenum">
              <a:rPr lang="zh-TW" altLang="en-US" smtClean="0"/>
              <a:t>‹#›</a:t>
            </a:fld>
            <a:endParaRPr lang="zh-TW" altLang="en-US"/>
          </a:p>
        </p:txBody>
      </p:sp>
      <p:pic>
        <p:nvPicPr>
          <p:cNvPr id="9" name="圖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72799" y="6006714"/>
            <a:ext cx="716668" cy="570285"/>
          </a:xfrm>
          <a:prstGeom prst="rect">
            <a:avLst/>
          </a:prstGeom>
        </p:spPr>
      </p:pic>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121917" tIns="60958" rIns="121917" bIns="60958" rtlCol="0" anchor="ctr">
            <a:normAutofit/>
          </a:bodyPr>
          <a:lstStyle/>
          <a:p>
            <a:r>
              <a:rPr lang="zh-TW" altLang="en-US" dirty="0" smtClean="0"/>
              <a:t>按一下以編輯母片標題樣式</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121917" tIns="60958" rIns="121917" bIns="60958"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121917" tIns="60958" rIns="121917" bIns="60958" rtlCol="0" anchor="ctr"/>
          <a:lstStyle>
            <a:lvl1pPr algn="l">
              <a:defRPr sz="1200">
                <a:solidFill>
                  <a:schemeClr val="tx1">
                    <a:tint val="75000"/>
                  </a:schemeClr>
                </a:solidFill>
              </a:defRPr>
            </a:lvl1pPr>
          </a:lstStyle>
          <a:p>
            <a:fld id="{2264FB45-6E8D-451D-B7B5-008D04768120}" type="datetime1">
              <a:rPr lang="zh-TW" altLang="en-US" smtClean="0"/>
              <a:t>2018/3/15</a:t>
            </a:fld>
            <a:endParaRPr lang="zh-TW" alt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121917" tIns="60958" rIns="121917" bIns="60958"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121917" tIns="60958" rIns="121917" bIns="60958" rtlCol="0" anchor="ctr"/>
          <a:lstStyle>
            <a:lvl1pPr algn="r">
              <a:defRPr sz="1200">
                <a:solidFill>
                  <a:schemeClr val="tx1">
                    <a:tint val="75000"/>
                  </a:schemeClr>
                </a:solidFill>
              </a:defRPr>
            </a:lvl1pPr>
          </a:lstStyle>
          <a:p>
            <a:fld id="{849DCDFE-E9AF-4D91-9097-CC270D138A40}" type="slidenum">
              <a:rPr lang="zh-TW" altLang="en-US" smtClean="0"/>
              <a:t>‹#›</a:t>
            </a:fld>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hf hdr="0" ftr="0" dt="0"/>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en-US"/>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howard10108017@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hyperlink" Target="mailto:linzino7@gmail.com"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channel/UC2ggjtuuWvxrHHHiaDH1dlQ/playlists"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https://www.udemy.com/machinelearning/learn/v4/overview"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DSKSD/DeepNLP-models-Pytorch" TargetMode="External"/><Relationship Id="rId2" Type="http://schemas.openxmlformats.org/officeDocument/2006/relationships/hyperlink" Target="https://github.com/chenyuntc/pytorch-book" TargetMode="External"/><Relationship Id="rId1" Type="http://schemas.openxmlformats.org/officeDocument/2006/relationships/slideLayout" Target="../slideLayouts/slideLayout3.xml"/><Relationship Id="rId5" Type="http://schemas.openxmlformats.org/officeDocument/2006/relationships/hyperlink" Target="https://github.com/zake7749/Chatbot" TargetMode="External"/><Relationship Id="rId4" Type="http://schemas.openxmlformats.org/officeDocument/2006/relationships/hyperlink" Target="https://github.com/maciejkula/spotligh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51.jpe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hyperlink" Target="http://www.burtchworks.com/2016/07/13/sas-r-python-survey-2016-tool-analytics-pros-prefer/" TargetMode="External"/><Relationship Id="rId2" Type="http://schemas.openxmlformats.org/officeDocument/2006/relationships/hyperlink" Target="https://www.datacamp.com/community/tutorials/r-or-python-for-data-analysis#gs.vFp6RH0" TargetMode="Externa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vincentarelbundock.github.io/Rdatasets/doc/ISLR/Carseats.html"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5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6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www.urcosme.com/"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32000" y="1122363"/>
            <a:ext cx="9144000" cy="2387600"/>
          </a:xfrm>
        </p:spPr>
        <p:txBody>
          <a:bodyPr/>
          <a:lstStyle/>
          <a:p>
            <a:r>
              <a:rPr lang="en-US" altLang="zh-TW" dirty="0" smtClean="0">
                <a:latin typeface="Times New Roman" pitchFamily="18" charset="0"/>
                <a:ea typeface="標楷體" panose="03000509000000000000" pitchFamily="65" charset="-120"/>
                <a:cs typeface="Times New Roman" pitchFamily="18" charset="0"/>
              </a:rPr>
              <a:t>1062-</a:t>
            </a:r>
            <a:r>
              <a:rPr lang="zh-TW" altLang="en-US" dirty="0" smtClean="0">
                <a:latin typeface="Times New Roman" pitchFamily="18" charset="0"/>
                <a:ea typeface="標楷體" panose="03000509000000000000" pitchFamily="65" charset="-120"/>
                <a:cs typeface="Times New Roman" pitchFamily="18" charset="0"/>
              </a:rPr>
              <a:t>行銷資料科學</a:t>
            </a:r>
            <a:endParaRPr lang="zh-TW" altLang="en-US" dirty="0">
              <a:latin typeface="Times New Roman" pitchFamily="18" charset="0"/>
              <a:ea typeface="標楷體" panose="03000509000000000000" pitchFamily="65" charset="-120"/>
              <a:cs typeface="Times New Roman" pitchFamily="18" charset="0"/>
            </a:endParaRPr>
          </a:p>
        </p:txBody>
      </p:sp>
      <p:sp>
        <p:nvSpPr>
          <p:cNvPr id="3" name="Subtitle 2"/>
          <p:cNvSpPr>
            <a:spLocks noGrp="1"/>
          </p:cNvSpPr>
          <p:nvPr>
            <p:ph type="subTitle" idx="1"/>
          </p:nvPr>
        </p:nvSpPr>
        <p:spPr>
          <a:xfrm>
            <a:off x="3573821" y="3683633"/>
            <a:ext cx="7330358" cy="2160814"/>
          </a:xfrm>
        </p:spPr>
        <p:txBody>
          <a:bodyPr/>
          <a:lstStyle/>
          <a:p>
            <a:r>
              <a:rPr lang="zh-TW" altLang="en-US" sz="3600" dirty="0" smtClean="0">
                <a:latin typeface="Times New Roman" pitchFamily="18" charset="0"/>
                <a:ea typeface="標楷體" panose="03000509000000000000" pitchFamily="65" charset="-120"/>
                <a:cs typeface="Times New Roman" pitchFamily="18" charset="0"/>
              </a:rPr>
              <a:t>實作</a:t>
            </a:r>
            <a:r>
              <a:rPr lang="en-US" altLang="zh-TW" sz="3600" dirty="0" smtClean="0">
                <a:latin typeface="Times New Roman" pitchFamily="18" charset="0"/>
                <a:ea typeface="標楷體" panose="03000509000000000000" pitchFamily="65" charset="-120"/>
                <a:cs typeface="Times New Roman" pitchFamily="18" charset="0"/>
                <a:sym typeface="Wingdings" panose="05000000000000000000" charset="2"/>
              </a:rPr>
              <a:t></a:t>
            </a:r>
            <a:r>
              <a:rPr lang="zh-TW" altLang="zh-TW" sz="3600" b="1" dirty="0" smtClean="0">
                <a:latin typeface="Times New Roman" pitchFamily="18" charset="0"/>
                <a:ea typeface="標楷體" panose="03000509000000000000" pitchFamily="65" charset="-120"/>
                <a:cs typeface="Times New Roman" pitchFamily="18" charset="0"/>
              </a:rPr>
              <a:t>：</a:t>
            </a:r>
            <a:r>
              <a:rPr lang="zh-TW" altLang="zh-TW" sz="3200" dirty="0">
                <a:latin typeface="Times New Roman" pitchFamily="18" charset="0"/>
                <a:ea typeface="標楷體" panose="03000509000000000000" pitchFamily="65" charset="-120"/>
                <a:cs typeface="Times New Roman" pitchFamily="18" charset="0"/>
              </a:rPr>
              <a:t>資料科學趨勢與工具</a:t>
            </a:r>
            <a:r>
              <a:rPr lang="zh-TW" altLang="zh-TW" sz="3200" dirty="0" smtClean="0">
                <a:latin typeface="Times New Roman" pitchFamily="18" charset="0"/>
                <a:ea typeface="標楷體" panose="03000509000000000000" pitchFamily="65" charset="-120"/>
                <a:cs typeface="Times New Roman" pitchFamily="18" charset="0"/>
              </a:rPr>
              <a:t>資源</a:t>
            </a:r>
            <a:r>
              <a:rPr lang="zh-TW" altLang="en-US" sz="3200" dirty="0" smtClean="0">
                <a:latin typeface="Times New Roman" pitchFamily="18" charset="0"/>
                <a:ea typeface="標楷體" panose="03000509000000000000" pitchFamily="65" charset="-120"/>
                <a:cs typeface="Times New Roman" pitchFamily="18" charset="0"/>
              </a:rPr>
              <a:t>入門</a:t>
            </a:r>
            <a:endParaRPr lang="en-US" altLang="zh-TW" sz="3200" dirty="0" smtClean="0">
              <a:latin typeface="Times New Roman" pitchFamily="18" charset="0"/>
              <a:ea typeface="標楷體" panose="03000509000000000000" pitchFamily="65" charset="-120"/>
              <a:cs typeface="Times New Roman" pitchFamily="18" charset="0"/>
            </a:endParaRPr>
          </a:p>
          <a:p>
            <a:pPr algn="l"/>
            <a:r>
              <a:rPr lang="zh-TW" altLang="en-US" sz="2400" dirty="0" smtClean="0">
                <a:latin typeface="Times New Roman" pitchFamily="18" charset="0"/>
                <a:ea typeface="標楷體" panose="03000509000000000000" pitchFamily="65" charset="-120"/>
                <a:cs typeface="Times New Roman" pitchFamily="18" charset="0"/>
              </a:rPr>
              <a:t>講者</a:t>
            </a:r>
            <a:r>
              <a:rPr lang="en-US" altLang="zh-TW" sz="2400" dirty="0" smtClean="0">
                <a:latin typeface="Times New Roman" pitchFamily="18" charset="0"/>
                <a:ea typeface="標楷體" panose="03000509000000000000" pitchFamily="65" charset="-120"/>
                <a:cs typeface="Times New Roman" pitchFamily="18" charset="0"/>
              </a:rPr>
              <a:t>1</a:t>
            </a:r>
            <a:r>
              <a:rPr lang="zh-TW" altLang="en-US" sz="2400" dirty="0" smtClean="0">
                <a:latin typeface="Times New Roman" pitchFamily="18" charset="0"/>
                <a:ea typeface="標楷體" panose="03000509000000000000" pitchFamily="65" charset="-120"/>
                <a:cs typeface="Times New Roman" pitchFamily="18" charset="0"/>
              </a:rPr>
              <a:t>：鍾皓軒</a:t>
            </a:r>
            <a:r>
              <a:rPr lang="zh-TW" altLang="en-US" sz="2400" dirty="0" smtClean="0">
                <a:latin typeface="Times New Roman" pitchFamily="18" charset="0"/>
                <a:ea typeface="標楷體" panose="03000509000000000000" pitchFamily="65" charset="-120"/>
                <a:cs typeface="Times New Roman" pitchFamily="18" charset="0"/>
                <a:sym typeface="Wingdings" panose="05000000000000000000" charset="2"/>
              </a:rPr>
              <a:t>，</a:t>
            </a:r>
            <a:r>
              <a:rPr lang="en-US" altLang="zh-TW" sz="2400" i="1" dirty="0" smtClean="0">
                <a:latin typeface="Times New Roman" pitchFamily="18" charset="0"/>
                <a:ea typeface="標楷體" panose="03000509000000000000" pitchFamily="65" charset="-120"/>
                <a:cs typeface="Times New Roman" pitchFamily="18" charset="0"/>
                <a:sym typeface="Wingdings" panose="05000000000000000000" charset="2"/>
                <a:hlinkClick r:id="rId3"/>
              </a:rPr>
              <a:t>howard10108017@gmail.com</a:t>
            </a:r>
            <a:endParaRPr lang="en-US" altLang="zh-TW" sz="2400" i="1" dirty="0" smtClean="0">
              <a:latin typeface="Times New Roman" pitchFamily="18" charset="0"/>
              <a:ea typeface="標楷體" panose="03000509000000000000" pitchFamily="65" charset="-120"/>
              <a:cs typeface="Times New Roman" pitchFamily="18" charset="0"/>
              <a:sym typeface="Wingdings" panose="05000000000000000000" charset="2"/>
            </a:endParaRPr>
          </a:p>
          <a:p>
            <a:pPr algn="l"/>
            <a:r>
              <a:rPr lang="zh-TW" altLang="en-US" dirty="0">
                <a:latin typeface="Times New Roman" pitchFamily="18" charset="0"/>
                <a:ea typeface="標楷體" panose="03000509000000000000" pitchFamily="65" charset="-120"/>
                <a:cs typeface="Times New Roman" pitchFamily="18" charset="0"/>
              </a:rPr>
              <a:t>講</a:t>
            </a:r>
            <a:r>
              <a:rPr lang="zh-TW" altLang="en-US" dirty="0" smtClean="0">
                <a:latin typeface="Times New Roman" pitchFamily="18" charset="0"/>
                <a:ea typeface="標楷體" panose="03000509000000000000" pitchFamily="65" charset="-120"/>
                <a:cs typeface="Times New Roman" pitchFamily="18" charset="0"/>
              </a:rPr>
              <a:t>者</a:t>
            </a:r>
            <a:r>
              <a:rPr lang="en-US" altLang="zh-TW" dirty="0" smtClean="0">
                <a:latin typeface="Times New Roman" pitchFamily="18" charset="0"/>
                <a:ea typeface="標楷體" panose="03000509000000000000" pitchFamily="65" charset="-120"/>
                <a:cs typeface="Times New Roman" pitchFamily="18" charset="0"/>
              </a:rPr>
              <a:t>2</a:t>
            </a:r>
            <a:r>
              <a:rPr lang="zh-TW" altLang="en-US" dirty="0" smtClean="0">
                <a:latin typeface="Times New Roman" pitchFamily="18" charset="0"/>
                <a:ea typeface="標楷體" panose="03000509000000000000" pitchFamily="65" charset="-120"/>
                <a:cs typeface="Times New Roman" pitchFamily="18" charset="0"/>
              </a:rPr>
              <a:t>：林建興</a:t>
            </a:r>
            <a:r>
              <a:rPr lang="zh-TW" altLang="en-US" dirty="0" smtClean="0">
                <a:latin typeface="Times New Roman" pitchFamily="18" charset="0"/>
                <a:ea typeface="標楷體" panose="03000509000000000000" pitchFamily="65" charset="-120"/>
                <a:cs typeface="Times New Roman" pitchFamily="18" charset="0"/>
                <a:sym typeface="Wingdings" panose="05000000000000000000" charset="2"/>
              </a:rPr>
              <a:t>，</a:t>
            </a:r>
            <a:r>
              <a:rPr lang="en-US" altLang="zh-TW" i="1" dirty="0" smtClean="0">
                <a:latin typeface="Times New Roman" pitchFamily="18" charset="0"/>
                <a:ea typeface="標楷體" panose="03000509000000000000" pitchFamily="65" charset="-120"/>
                <a:cs typeface="Times New Roman" pitchFamily="18" charset="0"/>
                <a:sym typeface="Wingdings" panose="05000000000000000000" charset="2"/>
                <a:hlinkClick r:id="rId4"/>
              </a:rPr>
              <a:t>linzino7@gmail.com</a:t>
            </a:r>
            <a:endParaRPr lang="en-US" altLang="zh-TW" i="1" dirty="0" smtClean="0">
              <a:latin typeface="Times New Roman" pitchFamily="18" charset="0"/>
              <a:ea typeface="標楷體" panose="03000509000000000000" pitchFamily="65" charset="-120"/>
              <a:cs typeface="Times New Roman" pitchFamily="18" charset="0"/>
              <a:sym typeface="Wingdings" panose="05000000000000000000" charset="2"/>
            </a:endParaRPr>
          </a:p>
          <a:p>
            <a:endParaRPr lang="zh-TW" altLang="en-US" sz="2400" dirty="0">
              <a:latin typeface="Times New Roman" pitchFamily="18" charset="0"/>
              <a:ea typeface="標楷體" panose="03000509000000000000" pitchFamily="65" charset="-120"/>
              <a:cs typeface="Times New Roman" pitchFamily="18" charset="0"/>
            </a:endParaRPr>
          </a:p>
        </p:txBody>
      </p:sp>
      <p:sp>
        <p:nvSpPr>
          <p:cNvPr id="4" name="Slide Number Placeholder 3"/>
          <p:cNvSpPr>
            <a:spLocks noGrp="1"/>
          </p:cNvSpPr>
          <p:nvPr>
            <p:ph type="sldNum" sz="quarter" idx="12"/>
          </p:nvPr>
        </p:nvSpPr>
        <p:spPr/>
        <p:txBody>
          <a:bodyPr/>
          <a:lstStyle/>
          <a:p>
            <a:fld id="{849DCDFE-E9AF-4D91-9097-CC270D138A40}" type="slidenum">
              <a:rPr lang="zh-TW" altLang="en-US" smtClean="0"/>
              <a:t>1</a:t>
            </a:fld>
            <a:endParaRPr lang="zh-TW" altLang="en-US" dirty="0"/>
          </a:p>
        </p:txBody>
      </p:sp>
      <p:grpSp>
        <p:nvGrpSpPr>
          <p:cNvPr id="6" name="群組 5"/>
          <p:cNvGrpSpPr/>
          <p:nvPr/>
        </p:nvGrpSpPr>
        <p:grpSpPr>
          <a:xfrm>
            <a:off x="1039000" y="2440694"/>
            <a:ext cx="2263000" cy="2323346"/>
            <a:chOff x="391300" y="3477468"/>
            <a:chExt cx="1747960" cy="1794572"/>
          </a:xfrm>
        </p:grpSpPr>
        <p:pic>
          <p:nvPicPr>
            <p:cNvPr id="1026" name="Picture 2" descr="\\VBOXSVR\share\183818_medium.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300" y="3477468"/>
              <a:ext cx="1747960" cy="1794572"/>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0061" y="3896568"/>
              <a:ext cx="390439" cy="310690"/>
            </a:xfrm>
            <a:prstGeom prst="rect">
              <a:avLst/>
            </a:prstGeom>
          </p:spPr>
        </p:pic>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行銷資料科學定義 </a:t>
            </a:r>
            <a:r>
              <a:rPr lang="en-US" altLang="zh-TW" dirty="0"/>
              <a:t>–</a:t>
            </a:r>
            <a:r>
              <a:rPr lang="zh-TW" altLang="en-US" dirty="0"/>
              <a:t> </a:t>
            </a:r>
            <a:r>
              <a:rPr lang="zh-TW" altLang="en-US" dirty="0" smtClean="0"/>
              <a:t>作業性層次</a:t>
            </a:r>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10</a:t>
            </a:fld>
            <a:endParaRPr lang="zh-TW" altLang="en-US"/>
          </a:p>
        </p:txBody>
      </p:sp>
      <p:grpSp>
        <p:nvGrpSpPr>
          <p:cNvPr id="5" name="群組 4"/>
          <p:cNvGrpSpPr/>
          <p:nvPr/>
        </p:nvGrpSpPr>
        <p:grpSpPr>
          <a:xfrm>
            <a:off x="2556454" y="2011592"/>
            <a:ext cx="7335498" cy="4178850"/>
            <a:chOff x="2806571" y="1369335"/>
            <a:chExt cx="7335498" cy="4178850"/>
          </a:xfrm>
        </p:grpSpPr>
        <p:pic>
          <p:nvPicPr>
            <p:cNvPr id="6" name="圖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71941" y="3126261"/>
              <a:ext cx="2448118" cy="2421924"/>
            </a:xfrm>
            <a:prstGeom prst="rect">
              <a:avLst/>
            </a:prstGeom>
          </p:spPr>
        </p:pic>
        <p:sp>
          <p:nvSpPr>
            <p:cNvPr id="7" name="圓角矩形 6"/>
            <p:cNvSpPr/>
            <p:nvPr/>
          </p:nvSpPr>
          <p:spPr>
            <a:xfrm>
              <a:off x="5356948" y="4914164"/>
              <a:ext cx="1734511" cy="408950"/>
            </a:xfrm>
            <a:prstGeom prst="roundRect">
              <a:avLst/>
            </a:prstGeom>
            <a:solidFill>
              <a:srgbClr val="E44A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600" b="1" dirty="0" smtClean="0">
                  <a:latin typeface="Microsoft JhengHei" charset="-120"/>
                  <a:ea typeface="Microsoft JhengHei" charset="-120"/>
                  <a:cs typeface="Microsoft JhengHei" charset="-120"/>
                </a:rPr>
                <a:t>行銷資料科學家</a:t>
              </a:r>
              <a:endParaRPr kumimoji="1" lang="zh-TW" altLang="en-US" sz="1600" b="1" dirty="0">
                <a:latin typeface="Microsoft JhengHei" charset="-120"/>
                <a:ea typeface="Microsoft JhengHei" charset="-120"/>
                <a:cs typeface="Microsoft JhengHei" charset="-120"/>
              </a:endParaRPr>
            </a:p>
          </p:txBody>
        </p:sp>
        <p:sp>
          <p:nvSpPr>
            <p:cNvPr id="8" name="直線圖說文字 2 (加上框線和強調線) 7"/>
            <p:cNvSpPr/>
            <p:nvPr/>
          </p:nvSpPr>
          <p:spPr>
            <a:xfrm>
              <a:off x="6714639" y="1369335"/>
              <a:ext cx="1312312" cy="642257"/>
            </a:xfrm>
            <a:prstGeom prst="accentBorderCallout2">
              <a:avLst>
                <a:gd name="adj1" fmla="val 66208"/>
                <a:gd name="adj2" fmla="val -9992"/>
                <a:gd name="adj3" fmla="val 83157"/>
                <a:gd name="adj4" fmla="val -27450"/>
                <a:gd name="adj5" fmla="val 310284"/>
                <a:gd name="adj6" fmla="val -36772"/>
              </a:avLst>
            </a:prstGeom>
            <a:solidFill>
              <a:srgbClr val="52B0C5"/>
            </a:solidFill>
            <a:ln>
              <a:solidFill>
                <a:srgbClr val="52B0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b="1" dirty="0" smtClean="0">
                  <a:latin typeface="Microsoft JhengHei" charset="-120"/>
                  <a:ea typeface="Microsoft JhengHei" charset="-120"/>
                  <a:cs typeface="Microsoft JhengHei" charset="-120"/>
                </a:rPr>
                <a:t>行銷管理</a:t>
              </a:r>
            </a:p>
          </p:txBody>
        </p:sp>
        <p:sp>
          <p:nvSpPr>
            <p:cNvPr id="9" name="圓角矩形 8"/>
            <p:cNvSpPr/>
            <p:nvPr/>
          </p:nvSpPr>
          <p:spPr>
            <a:xfrm>
              <a:off x="7873384" y="1422688"/>
              <a:ext cx="1560254" cy="554378"/>
            </a:xfrm>
            <a:prstGeom prst="roundRect">
              <a:avLst/>
            </a:prstGeom>
            <a:solidFill>
              <a:schemeClr val="bg1">
                <a:alpha val="55000"/>
              </a:schemeClr>
            </a:solidFill>
            <a:ln>
              <a:solidFill>
                <a:srgbClr val="52B0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charset="0"/>
                <a:buChar char="•"/>
              </a:pPr>
              <a:r>
                <a:rPr kumimoji="1" lang="zh-TW" altLang="en-US" sz="1400" b="1" dirty="0" smtClean="0">
                  <a:solidFill>
                    <a:srgbClr val="52B0C5"/>
                  </a:solidFill>
                  <a:latin typeface="Microsoft JhengHei" charset="-120"/>
                  <a:ea typeface="Microsoft JhengHei" charset="-120"/>
                  <a:cs typeface="Microsoft JhengHei" charset="-120"/>
                </a:rPr>
                <a:t>行銷理論</a:t>
              </a:r>
              <a:endParaRPr kumimoji="1" lang="en-US" altLang="zh-TW" sz="1400" b="1" dirty="0" smtClean="0">
                <a:solidFill>
                  <a:srgbClr val="52B0C5"/>
                </a:solidFill>
                <a:latin typeface="Microsoft JhengHei" charset="-120"/>
                <a:ea typeface="Microsoft JhengHei" charset="-120"/>
                <a:cs typeface="Microsoft JhengHei" charset="-120"/>
              </a:endParaRPr>
            </a:p>
            <a:p>
              <a:pPr marL="285750" indent="-285750" algn="ctr">
                <a:buFont typeface="Arial" charset="0"/>
                <a:buChar char="•"/>
              </a:pPr>
              <a:r>
                <a:rPr kumimoji="1" lang="zh-TW" altLang="en-US" sz="1400" b="1" dirty="0" smtClean="0">
                  <a:solidFill>
                    <a:srgbClr val="52B0C5"/>
                  </a:solidFill>
                  <a:latin typeface="Microsoft JhengHei" charset="-120"/>
                  <a:ea typeface="Microsoft JhengHei" charset="-120"/>
                  <a:cs typeface="Microsoft JhengHei" charset="-120"/>
                </a:rPr>
                <a:t>行銷實務</a:t>
              </a:r>
              <a:endParaRPr kumimoji="1" lang="en-US" altLang="zh-TW" sz="1400" b="1" dirty="0" smtClean="0">
                <a:solidFill>
                  <a:srgbClr val="52B0C5"/>
                </a:solidFill>
                <a:latin typeface="Microsoft JhengHei" charset="-120"/>
                <a:ea typeface="Microsoft JhengHei" charset="-120"/>
                <a:cs typeface="Microsoft JhengHei" charset="-120"/>
              </a:endParaRPr>
            </a:p>
          </p:txBody>
        </p:sp>
        <p:sp>
          <p:nvSpPr>
            <p:cNvPr id="10" name="直線圖說文字 2 (加上框線和強調線) 9"/>
            <p:cNvSpPr/>
            <p:nvPr/>
          </p:nvSpPr>
          <p:spPr>
            <a:xfrm>
              <a:off x="7370795" y="2541791"/>
              <a:ext cx="1312312" cy="642257"/>
            </a:xfrm>
            <a:prstGeom prst="accentBorderCallout2">
              <a:avLst>
                <a:gd name="adj1" fmla="val 18750"/>
                <a:gd name="adj2" fmla="val -8333"/>
                <a:gd name="adj3" fmla="val 45869"/>
                <a:gd name="adj4" fmla="val -32428"/>
                <a:gd name="adj5" fmla="val 134012"/>
                <a:gd name="adj6" fmla="val -75759"/>
              </a:avLst>
            </a:prstGeom>
            <a:solidFill>
              <a:srgbClr val="52B0C5"/>
            </a:solidFill>
            <a:ln>
              <a:solidFill>
                <a:srgbClr val="52B0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b="1" dirty="0" smtClean="0">
                  <a:latin typeface="Microsoft JhengHei" charset="-120"/>
                  <a:ea typeface="Microsoft JhengHei" charset="-120"/>
                  <a:cs typeface="Microsoft JhengHei" charset="-120"/>
                </a:rPr>
                <a:t>資料科技</a:t>
              </a:r>
            </a:p>
          </p:txBody>
        </p:sp>
        <p:sp>
          <p:nvSpPr>
            <p:cNvPr id="11" name="圓角矩形 10"/>
            <p:cNvSpPr/>
            <p:nvPr/>
          </p:nvSpPr>
          <p:spPr>
            <a:xfrm>
              <a:off x="8568903" y="2563760"/>
              <a:ext cx="1573166" cy="598318"/>
            </a:xfrm>
            <a:prstGeom prst="roundRect">
              <a:avLst/>
            </a:prstGeom>
            <a:solidFill>
              <a:schemeClr val="bg1">
                <a:alpha val="55000"/>
              </a:schemeClr>
            </a:solidFill>
            <a:ln>
              <a:solidFill>
                <a:srgbClr val="52B0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11150" indent="-214630">
                <a:buFont typeface="Arial" charset="0"/>
                <a:buChar char="•"/>
              </a:pPr>
              <a:r>
                <a:rPr kumimoji="1" lang="en-US" altLang="zh-TW" sz="1400" b="1" dirty="0" smtClean="0">
                  <a:solidFill>
                    <a:srgbClr val="52B0C5"/>
                  </a:solidFill>
                  <a:latin typeface="Microsoft JhengHei" charset="-120"/>
                  <a:ea typeface="Microsoft JhengHei" charset="-120"/>
                  <a:cs typeface="Microsoft JhengHei" charset="-120"/>
                </a:rPr>
                <a:t>R</a:t>
              </a:r>
              <a:r>
                <a:rPr kumimoji="1" lang="zh-TW" altLang="en-US" sz="1400" b="1" dirty="0" smtClean="0">
                  <a:solidFill>
                    <a:srgbClr val="52B0C5"/>
                  </a:solidFill>
                  <a:latin typeface="Microsoft JhengHei" charset="-120"/>
                  <a:ea typeface="Microsoft JhengHei" charset="-120"/>
                  <a:cs typeface="Microsoft JhengHei" charset="-120"/>
                </a:rPr>
                <a:t>、</a:t>
              </a:r>
              <a:r>
                <a:rPr kumimoji="1" lang="en-US" altLang="zh-TW" sz="1400" b="1" dirty="0" smtClean="0">
                  <a:solidFill>
                    <a:srgbClr val="52B0C5"/>
                  </a:solidFill>
                  <a:latin typeface="Microsoft JhengHei" charset="-120"/>
                  <a:ea typeface="Microsoft JhengHei" charset="-120"/>
                  <a:cs typeface="Microsoft JhengHei" charset="-120"/>
                </a:rPr>
                <a:t>Python</a:t>
              </a:r>
            </a:p>
            <a:p>
              <a:pPr marL="311150" indent="-214630">
                <a:buFont typeface="Arial" charset="0"/>
                <a:buChar char="•"/>
              </a:pPr>
              <a:r>
                <a:rPr kumimoji="1" lang="zh-TW" altLang="en-US" sz="1400" b="1" dirty="0" smtClean="0">
                  <a:solidFill>
                    <a:srgbClr val="52B0C5"/>
                  </a:solidFill>
                  <a:latin typeface="Microsoft JhengHei" charset="-120"/>
                  <a:ea typeface="Microsoft JhengHei" charset="-120"/>
                  <a:cs typeface="Microsoft JhengHei" charset="-120"/>
                </a:rPr>
                <a:t>資料庫</a:t>
              </a:r>
              <a:endParaRPr kumimoji="1" lang="en-US" altLang="zh-TW" sz="1400" b="1" dirty="0" smtClean="0">
                <a:solidFill>
                  <a:srgbClr val="52B0C5"/>
                </a:solidFill>
                <a:latin typeface="Microsoft JhengHei" charset="-120"/>
                <a:ea typeface="Microsoft JhengHei" charset="-120"/>
                <a:cs typeface="Microsoft JhengHei" charset="-120"/>
              </a:endParaRPr>
            </a:p>
          </p:txBody>
        </p:sp>
        <p:sp>
          <p:nvSpPr>
            <p:cNvPr id="12" name="直線圖說文字 2 (加上框線和強調線) 11"/>
            <p:cNvSpPr/>
            <p:nvPr/>
          </p:nvSpPr>
          <p:spPr>
            <a:xfrm>
              <a:off x="4213258" y="2150594"/>
              <a:ext cx="1312312" cy="642257"/>
            </a:xfrm>
            <a:prstGeom prst="accentBorderCallout2">
              <a:avLst>
                <a:gd name="adj1" fmla="val 23835"/>
                <a:gd name="adj2" fmla="val 108628"/>
                <a:gd name="adj3" fmla="val 54343"/>
                <a:gd name="adj4" fmla="val 135132"/>
                <a:gd name="adj5" fmla="val 203283"/>
                <a:gd name="adj6" fmla="val 139264"/>
              </a:avLst>
            </a:prstGeom>
            <a:solidFill>
              <a:srgbClr val="52B0C5"/>
            </a:solidFill>
            <a:ln>
              <a:solidFill>
                <a:srgbClr val="52B0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b="1" dirty="0" smtClean="0">
                  <a:latin typeface="Microsoft JhengHei" charset="-120"/>
                  <a:ea typeface="Microsoft JhengHei" charset="-120"/>
                  <a:cs typeface="Microsoft JhengHei" charset="-120"/>
                </a:rPr>
                <a:t>數學統計</a:t>
              </a:r>
            </a:p>
          </p:txBody>
        </p:sp>
        <p:sp>
          <p:nvSpPr>
            <p:cNvPr id="13" name="圓角矩形 12"/>
            <p:cNvSpPr/>
            <p:nvPr/>
          </p:nvSpPr>
          <p:spPr>
            <a:xfrm>
              <a:off x="2806571" y="1920185"/>
              <a:ext cx="1546939" cy="1132653"/>
            </a:xfrm>
            <a:prstGeom prst="roundRect">
              <a:avLst/>
            </a:prstGeom>
            <a:solidFill>
              <a:schemeClr val="bg1">
                <a:alpha val="55000"/>
              </a:schemeClr>
            </a:solidFill>
            <a:ln>
              <a:solidFill>
                <a:srgbClr val="52B0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charset="0"/>
                <a:buChar char="•"/>
              </a:pPr>
              <a:r>
                <a:rPr kumimoji="1" lang="zh-TW" altLang="en-US" sz="1400" b="1" dirty="0" smtClean="0">
                  <a:solidFill>
                    <a:srgbClr val="52B0C5"/>
                  </a:solidFill>
                  <a:latin typeface="Microsoft JhengHei" charset="-120"/>
                  <a:ea typeface="Microsoft JhengHei" charset="-120"/>
                  <a:cs typeface="Microsoft JhengHei" charset="-120"/>
                </a:rPr>
                <a:t>統計與機率</a:t>
              </a:r>
              <a:endParaRPr kumimoji="1" lang="en-US" altLang="zh-TW" sz="1400" b="1" dirty="0" smtClean="0">
                <a:solidFill>
                  <a:srgbClr val="52B0C5"/>
                </a:solidFill>
                <a:latin typeface="Microsoft JhengHei" charset="-120"/>
                <a:ea typeface="Microsoft JhengHei" charset="-120"/>
                <a:cs typeface="Microsoft JhengHei" charset="-120"/>
              </a:endParaRPr>
            </a:p>
            <a:p>
              <a:pPr marL="285750" indent="-285750">
                <a:buFont typeface="Arial" charset="0"/>
                <a:buChar char="•"/>
              </a:pPr>
              <a:r>
                <a:rPr kumimoji="1" lang="zh-TW" altLang="en-US" sz="1400" b="1" dirty="0" smtClean="0">
                  <a:solidFill>
                    <a:srgbClr val="52B0C5"/>
                  </a:solidFill>
                  <a:latin typeface="Microsoft JhengHei" charset="-120"/>
                  <a:ea typeface="Microsoft JhengHei" charset="-120"/>
                  <a:cs typeface="Microsoft JhengHei" charset="-120"/>
                </a:rPr>
                <a:t>實驗設計</a:t>
              </a:r>
              <a:endParaRPr kumimoji="1" lang="en-US" altLang="zh-TW" sz="1400" b="1" dirty="0" smtClean="0">
                <a:solidFill>
                  <a:srgbClr val="52B0C5"/>
                </a:solidFill>
                <a:latin typeface="Microsoft JhengHei" charset="-120"/>
                <a:ea typeface="Microsoft JhengHei" charset="-120"/>
                <a:cs typeface="Microsoft JhengHei" charset="-120"/>
              </a:endParaRPr>
            </a:p>
            <a:p>
              <a:pPr marL="285750" indent="-285750">
                <a:buFont typeface="Arial" charset="0"/>
                <a:buChar char="•"/>
              </a:pPr>
              <a:r>
                <a:rPr kumimoji="1" lang="zh-TW" altLang="en-US" sz="1400" b="1" dirty="0" smtClean="0">
                  <a:solidFill>
                    <a:srgbClr val="52B0C5"/>
                  </a:solidFill>
                  <a:latin typeface="Microsoft JhengHei" charset="-120"/>
                  <a:ea typeface="Microsoft JhengHei" charset="-120"/>
                  <a:cs typeface="Microsoft JhengHei" charset="-120"/>
                </a:rPr>
                <a:t>隨機過程</a:t>
              </a:r>
              <a:endParaRPr kumimoji="1" lang="en-US" altLang="zh-TW" sz="1400" b="1" dirty="0" smtClean="0">
                <a:solidFill>
                  <a:srgbClr val="52B0C5"/>
                </a:solidFill>
                <a:latin typeface="Microsoft JhengHei" charset="-120"/>
                <a:ea typeface="Microsoft JhengHei" charset="-120"/>
                <a:cs typeface="Microsoft JhengHei" charset="-120"/>
              </a:endParaRPr>
            </a:p>
            <a:p>
              <a:pPr marL="285750" indent="-285750">
                <a:buFont typeface="Arial" charset="0"/>
                <a:buChar char="•"/>
              </a:pPr>
              <a:r>
                <a:rPr kumimoji="1" lang="zh-TW" altLang="en-US" sz="1400" b="1" dirty="0" smtClean="0">
                  <a:solidFill>
                    <a:srgbClr val="52B0C5"/>
                  </a:solidFill>
                  <a:latin typeface="Microsoft JhengHei" charset="-120"/>
                  <a:ea typeface="Microsoft JhengHei" charset="-120"/>
                  <a:cs typeface="Microsoft JhengHei" charset="-120"/>
                </a:rPr>
                <a:t>線性代數</a:t>
              </a:r>
              <a:endParaRPr kumimoji="1" lang="en-US" altLang="zh-TW" sz="1400" b="1" dirty="0" smtClean="0">
                <a:solidFill>
                  <a:srgbClr val="52B0C5"/>
                </a:solidFill>
                <a:latin typeface="Microsoft JhengHei" charset="-120"/>
                <a:ea typeface="Microsoft JhengHei" charset="-120"/>
                <a:cs typeface="Microsoft JhengHei" charset="-120"/>
              </a:endParaRPr>
            </a:p>
          </p:txBody>
        </p:sp>
      </p:grpSp>
      <p:sp>
        <p:nvSpPr>
          <p:cNvPr id="14" name="Rectangle 2"/>
          <p:cNvSpPr/>
          <p:nvPr/>
        </p:nvSpPr>
        <p:spPr>
          <a:xfrm>
            <a:off x="5156961" y="6465583"/>
            <a:ext cx="1377844" cy="261610"/>
          </a:xfrm>
          <a:prstGeom prst="rect">
            <a:avLst/>
          </a:prstGeom>
        </p:spPr>
        <p:txBody>
          <a:bodyPr wrap="square">
            <a:spAutoFit/>
          </a:bodyPr>
          <a:lstStyle/>
          <a:p>
            <a:r>
              <a:rPr lang="en-US" altLang="zh-TW" sz="1100" dirty="0" smtClean="0"/>
              <a:t>Credit : </a:t>
            </a:r>
            <a:r>
              <a:rPr lang="zh-TW" altLang="en-US" sz="1100" dirty="0" smtClean="0"/>
              <a:t>周晏汝</a:t>
            </a:r>
            <a:endParaRPr lang="zh-TW" altLang="en-US" sz="11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資料科學家怎麼說</a:t>
            </a:r>
            <a:r>
              <a:rPr lang="en-US" altLang="zh-TW" dirty="0" smtClean="0"/>
              <a:t>?</a:t>
            </a:r>
            <a:r>
              <a:rPr lang="zh-TW" altLang="en-US" dirty="0" smtClean="0"/>
              <a:t> </a:t>
            </a:r>
            <a:r>
              <a:rPr lang="en-US" altLang="zh-TW" dirty="0" smtClean="0"/>
              <a:t>–</a:t>
            </a:r>
            <a:r>
              <a:rPr lang="zh-TW" altLang="en-US" dirty="0" smtClean="0"/>
              <a:t> </a:t>
            </a:r>
            <a:r>
              <a:rPr lang="en-US" altLang="zh-TW" dirty="0" err="1" smtClean="0"/>
              <a:t>kaggle</a:t>
            </a:r>
            <a:r>
              <a:rPr lang="zh-TW" altLang="en-US" dirty="0" smtClean="0"/>
              <a:t>調查平台</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11</a:t>
            </a:fld>
            <a:endParaRPr lang="zh-TW" altLang="en-US"/>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086" y="1915886"/>
            <a:ext cx="10559142" cy="44413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資料科學家怎麼說</a:t>
            </a:r>
            <a:r>
              <a:rPr lang="en-US" altLang="zh-TW" dirty="0" smtClean="0"/>
              <a:t>?</a:t>
            </a:r>
            <a:r>
              <a:rPr lang="zh-TW" altLang="en-US" dirty="0" smtClean="0"/>
              <a:t> </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12</a:t>
            </a:fld>
            <a:endParaRPr lang="zh-TW" altLang="en-US"/>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314" y="1626863"/>
            <a:ext cx="11106830" cy="4803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2362200" y="2558143"/>
            <a:ext cx="881743" cy="2830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8327571" y="3037115"/>
            <a:ext cx="489858" cy="2830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2362200" y="3461657"/>
            <a:ext cx="881743" cy="2830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2362200" y="5312229"/>
            <a:ext cx="881743" cy="2830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資料科學家怎麼說</a:t>
            </a:r>
            <a:r>
              <a:rPr lang="en-US" altLang="zh-TW" dirty="0"/>
              <a:t>?</a:t>
            </a:r>
            <a:r>
              <a:rPr lang="zh-TW" altLang="en-US" dirty="0"/>
              <a:t> </a:t>
            </a:r>
            <a:r>
              <a:rPr lang="en-US" altLang="zh-TW" dirty="0" smtClean="0"/>
              <a:t>– why use R?</a:t>
            </a:r>
            <a:endParaRPr lang="zh-TW" altLang="en-US" dirty="0"/>
          </a:p>
        </p:txBody>
      </p:sp>
      <p:sp>
        <p:nvSpPr>
          <p:cNvPr id="3" name="內容版面配置區 2"/>
          <p:cNvSpPr>
            <a:spLocks noGrp="1"/>
          </p:cNvSpPr>
          <p:nvPr>
            <p:ph idx="1"/>
          </p:nvPr>
        </p:nvSpPr>
        <p:spPr/>
        <p:txBody>
          <a:bodyPr/>
          <a:lstStyle/>
          <a:p>
            <a:r>
              <a:rPr lang="zh-TW" altLang="en-US" b="1" dirty="0" smtClean="0"/>
              <a:t>使用</a:t>
            </a:r>
            <a:r>
              <a:rPr lang="en-US" altLang="zh-TW" b="1" dirty="0" smtClean="0"/>
              <a:t>R</a:t>
            </a:r>
            <a:r>
              <a:rPr lang="zh-TW" altLang="en-US" b="1" dirty="0" smtClean="0"/>
              <a:t>比例高</a:t>
            </a:r>
            <a:endParaRPr lang="en-US" altLang="zh-TW" b="1" dirty="0" smtClean="0"/>
          </a:p>
          <a:p>
            <a:pPr lvl="1"/>
            <a:r>
              <a:rPr lang="zh-TW" altLang="en-US" b="1" dirty="0" smtClean="0"/>
              <a:t>資料分析師</a:t>
            </a:r>
            <a:endParaRPr lang="en-US" altLang="zh-TW" b="1" dirty="0" smtClean="0"/>
          </a:p>
          <a:p>
            <a:pPr lvl="1"/>
            <a:r>
              <a:rPr lang="zh-TW" altLang="en-US" b="1" dirty="0"/>
              <a:t>商業分析</a:t>
            </a:r>
            <a:r>
              <a:rPr lang="zh-TW" altLang="en-US" b="1" dirty="0" smtClean="0"/>
              <a:t>師</a:t>
            </a:r>
            <a:endParaRPr lang="en-US" altLang="zh-TW" b="1" dirty="0" smtClean="0"/>
          </a:p>
          <a:p>
            <a:r>
              <a:rPr lang="zh-TW" altLang="en-US" dirty="0" smtClean="0"/>
              <a:t>使用</a:t>
            </a:r>
            <a:r>
              <a:rPr lang="en-US" altLang="zh-TW" dirty="0" smtClean="0"/>
              <a:t>python</a:t>
            </a:r>
            <a:r>
              <a:rPr lang="zh-TW" altLang="en-US" dirty="0" smtClean="0"/>
              <a:t>比例高</a:t>
            </a:r>
            <a:endParaRPr lang="en-US" altLang="zh-TW" dirty="0" smtClean="0"/>
          </a:p>
          <a:p>
            <a:pPr lvl="1"/>
            <a:r>
              <a:rPr lang="zh-TW" altLang="en-US" dirty="0" smtClean="0"/>
              <a:t>資料科學家</a:t>
            </a:r>
            <a:endParaRPr lang="en-US" altLang="zh-TW" dirty="0" smtClean="0"/>
          </a:p>
          <a:p>
            <a:pPr lvl="1"/>
            <a:r>
              <a:rPr lang="en-US" altLang="zh-TW" dirty="0" smtClean="0"/>
              <a:t>ML </a:t>
            </a:r>
            <a:r>
              <a:rPr lang="zh-TW" altLang="en-US" dirty="0" smtClean="0"/>
              <a:t>工程師</a:t>
            </a:r>
            <a:endParaRPr lang="en-US" altLang="zh-TW" dirty="0" smtClean="0"/>
          </a:p>
          <a:p>
            <a:pPr lvl="1"/>
            <a:r>
              <a:rPr lang="zh-TW" altLang="en-US" dirty="0"/>
              <a:t>軟體工程師</a:t>
            </a:r>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13</a:t>
            </a:fld>
            <a:endParaRPr lang="zh-TW" altLang="en-US"/>
          </a:p>
        </p:txBody>
      </p:sp>
      <p:grpSp>
        <p:nvGrpSpPr>
          <p:cNvPr id="5" name="群組 4"/>
          <p:cNvGrpSpPr/>
          <p:nvPr/>
        </p:nvGrpSpPr>
        <p:grpSpPr>
          <a:xfrm>
            <a:off x="4876892" y="1676402"/>
            <a:ext cx="6215650" cy="4996542"/>
            <a:chOff x="4985750" y="1676402"/>
            <a:chExt cx="6215650" cy="4996542"/>
          </a:xfrm>
        </p:grpSpPr>
        <p:pic>
          <p:nvPicPr>
            <p:cNvPr id="6" name="Picture 2" descr="\\VBOXSVR\share\2018-01-15 23-02-49 的螢幕擷圖.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5750" y="1676402"/>
              <a:ext cx="6215650" cy="4996542"/>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6825343" y="5301344"/>
              <a:ext cx="849086" cy="2830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6683829" y="6106887"/>
              <a:ext cx="990600" cy="2830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Python</a:t>
            </a:r>
            <a:r>
              <a:rPr lang="zh-TW" altLang="en-US" dirty="0" smtClean="0"/>
              <a:t>很紅，不用嗎</a:t>
            </a:r>
            <a:r>
              <a:rPr lang="en-US" altLang="zh-TW" dirty="0" smtClean="0"/>
              <a:t>?</a:t>
            </a:r>
            <a:endParaRPr lang="zh-TW" altLang="en-US" dirty="0"/>
          </a:p>
        </p:txBody>
      </p:sp>
      <p:sp>
        <p:nvSpPr>
          <p:cNvPr id="4" name="Slide Number Placeholder 3"/>
          <p:cNvSpPr>
            <a:spLocks noGrp="1"/>
          </p:cNvSpPr>
          <p:nvPr>
            <p:ph type="sldNum" sz="quarter" idx="12"/>
          </p:nvPr>
        </p:nvSpPr>
        <p:spPr/>
        <p:txBody>
          <a:bodyPr/>
          <a:lstStyle/>
          <a:p>
            <a:fld id="{849DCDFE-E9AF-4D91-9097-CC270D138A40}" type="slidenum">
              <a:rPr lang="zh-TW" altLang="en-US" smtClean="0"/>
              <a:t>14</a:t>
            </a:fld>
            <a:endParaRPr lang="zh-TW" altLang="en-US"/>
          </a:p>
        </p:txBody>
      </p:sp>
      <p:sp>
        <p:nvSpPr>
          <p:cNvPr id="12" name="Content Placeholder 2"/>
          <p:cNvSpPr>
            <a:spLocks noGrp="1"/>
          </p:cNvSpPr>
          <p:nvPr>
            <p:ph idx="1"/>
          </p:nvPr>
        </p:nvSpPr>
        <p:spPr>
          <a:xfrm>
            <a:off x="1576917" y="2017713"/>
            <a:ext cx="10363200" cy="419894"/>
          </a:xfrm>
        </p:spPr>
        <p:txBody>
          <a:bodyPr>
            <a:normAutofit fontScale="92500" lnSpcReduction="20000"/>
          </a:bodyPr>
          <a:lstStyle/>
          <a:p>
            <a:r>
              <a:rPr lang="zh-TW" altLang="en-US" dirty="0" smtClean="0"/>
              <a:t>比較這麼多</a:t>
            </a:r>
            <a:r>
              <a:rPr lang="en-US" altLang="zh-TW" dirty="0" smtClean="0"/>
              <a:t>…</a:t>
            </a:r>
            <a:r>
              <a:rPr lang="zh-TW" altLang="en-US" dirty="0" smtClean="0"/>
              <a:t> 為什麼使用</a:t>
            </a:r>
            <a:r>
              <a:rPr lang="en-US" altLang="zh-TW" dirty="0" smtClean="0"/>
              <a:t>R?</a:t>
            </a:r>
          </a:p>
        </p:txBody>
      </p:sp>
      <p:pic>
        <p:nvPicPr>
          <p:cNvPr id="17" name="Picture 16"/>
          <p:cNvPicPr>
            <a:picLocks noChangeAspect="1"/>
          </p:cNvPicPr>
          <p:nvPr/>
        </p:nvPicPr>
        <p:blipFill>
          <a:blip r:embed="rId3"/>
          <a:stretch>
            <a:fillRect/>
          </a:stretch>
        </p:blipFill>
        <p:spPr>
          <a:xfrm>
            <a:off x="5447474" y="4296964"/>
            <a:ext cx="4741333" cy="1916907"/>
          </a:xfrm>
          <a:prstGeom prst="rect">
            <a:avLst/>
          </a:prstGeom>
        </p:spPr>
      </p:pic>
      <p:pic>
        <p:nvPicPr>
          <p:cNvPr id="18" name="Picture 17"/>
          <p:cNvPicPr>
            <a:picLocks noChangeAspect="1"/>
          </p:cNvPicPr>
          <p:nvPr/>
        </p:nvPicPr>
        <p:blipFill>
          <a:blip r:embed="rId4"/>
          <a:stretch>
            <a:fillRect/>
          </a:stretch>
        </p:blipFill>
        <p:spPr>
          <a:xfrm>
            <a:off x="5447474" y="2477028"/>
            <a:ext cx="6587210" cy="1576388"/>
          </a:xfrm>
          <a:prstGeom prst="rect">
            <a:avLst/>
          </a:prstGeom>
        </p:spPr>
      </p:pic>
      <p:pic>
        <p:nvPicPr>
          <p:cNvPr id="19" name="Picture 2" descr="Image result for 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34585" y="2801409"/>
            <a:ext cx="1252007" cy="1252007"/>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Image result for python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8351" y="4342267"/>
            <a:ext cx="1906133" cy="1906133"/>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2943663" y="3179334"/>
            <a:ext cx="1980029" cy="707886"/>
          </a:xfrm>
          <a:prstGeom prst="rect">
            <a:avLst/>
          </a:prstGeom>
        </p:spPr>
        <p:txBody>
          <a:bodyPr wrap="none">
            <a:spAutoFit/>
          </a:bodyPr>
          <a:lstStyle/>
          <a:p>
            <a:r>
              <a:rPr lang="zh-TW" altLang="en-US" sz="2000" dirty="0" smtClean="0">
                <a:solidFill>
                  <a:srgbClr val="FF0000"/>
                </a:solidFill>
                <a:latin typeface="+mn-lt"/>
                <a:ea typeface="+mn-ea"/>
              </a:rPr>
              <a:t>統計型</a:t>
            </a:r>
            <a:r>
              <a:rPr lang="zh-TW" altLang="en-US" sz="2000" dirty="0" smtClean="0">
                <a:latin typeface="+mn-lt"/>
                <a:ea typeface="+mn-ea"/>
              </a:rPr>
              <a:t>語言</a:t>
            </a:r>
            <a:endParaRPr lang="en-US" altLang="zh-TW" sz="2000" dirty="0" smtClean="0">
              <a:latin typeface="+mn-lt"/>
              <a:ea typeface="+mn-ea"/>
            </a:endParaRPr>
          </a:p>
          <a:p>
            <a:r>
              <a:rPr lang="zh-TW" altLang="en-US" sz="2000" dirty="0" smtClean="0">
                <a:latin typeface="+mn-lt"/>
                <a:ea typeface="+mn-ea"/>
              </a:rPr>
              <a:t>計算上語法直觀</a:t>
            </a:r>
            <a:endParaRPr lang="zh-TW" altLang="en-US" sz="2000" dirty="0">
              <a:latin typeface="+mn-lt"/>
              <a:ea typeface="+mn-ea"/>
            </a:endParaRPr>
          </a:p>
        </p:txBody>
      </p:sp>
      <p:sp>
        <p:nvSpPr>
          <p:cNvPr id="22" name="Rectangle 21"/>
          <p:cNvSpPr/>
          <p:nvPr/>
        </p:nvSpPr>
        <p:spPr>
          <a:xfrm>
            <a:off x="2786592" y="5187382"/>
            <a:ext cx="2492990" cy="707886"/>
          </a:xfrm>
          <a:prstGeom prst="rect">
            <a:avLst/>
          </a:prstGeom>
        </p:spPr>
        <p:txBody>
          <a:bodyPr wrap="none">
            <a:spAutoFit/>
          </a:bodyPr>
          <a:lstStyle/>
          <a:p>
            <a:r>
              <a:rPr lang="zh-TW" altLang="en-US" sz="2000" dirty="0">
                <a:solidFill>
                  <a:srgbClr val="FF0000"/>
                </a:solidFill>
                <a:latin typeface="+mn-lt"/>
                <a:ea typeface="+mn-ea"/>
              </a:rPr>
              <a:t>綜合性</a:t>
            </a:r>
            <a:r>
              <a:rPr lang="zh-TW" altLang="en-US" sz="2000" dirty="0">
                <a:latin typeface="+mn-lt"/>
                <a:ea typeface="+mn-ea"/>
              </a:rPr>
              <a:t>語言</a:t>
            </a:r>
            <a:endParaRPr lang="en-US" altLang="zh-TW" sz="2000" dirty="0">
              <a:latin typeface="+mn-lt"/>
              <a:ea typeface="+mn-ea"/>
            </a:endParaRPr>
          </a:p>
          <a:p>
            <a:r>
              <a:rPr lang="zh-TW" altLang="en-US" sz="2000" dirty="0">
                <a:latin typeface="+mn-lt"/>
                <a:ea typeface="+mn-ea"/>
              </a:rPr>
              <a:t>計算上語法稍為複雜</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Times New Roman" pitchFamily="18" charset="0"/>
                <a:ea typeface="標楷體" panose="03000509000000000000" pitchFamily="65" charset="-120"/>
                <a:cs typeface="Times New Roman" pitchFamily="18" charset="0"/>
              </a:rPr>
              <a:t>大綱</a:t>
            </a:r>
            <a:endParaRPr lang="zh-TW" altLang="en-US" dirty="0">
              <a:latin typeface="Times New Roman" pitchFamily="18" charset="0"/>
              <a:ea typeface="標楷體" panose="03000509000000000000" pitchFamily="65" charset="-120"/>
              <a:cs typeface="Times New Roman" pitchFamily="18" charset="0"/>
            </a:endParaRPr>
          </a:p>
        </p:txBody>
      </p:sp>
      <p:sp>
        <p:nvSpPr>
          <p:cNvPr id="3" name="內容版面配置區 2"/>
          <p:cNvSpPr>
            <a:spLocks noGrp="1"/>
          </p:cNvSpPr>
          <p:nvPr>
            <p:ph idx="1"/>
          </p:nvPr>
        </p:nvSpPr>
        <p:spPr>
          <a:xfrm>
            <a:off x="838201" y="1825625"/>
            <a:ext cx="5672380" cy="4351339"/>
          </a:xfrm>
        </p:spPr>
        <p:txBody>
          <a:bodyPr>
            <a:normAutofit/>
          </a:bodyPr>
          <a:lstStyle/>
          <a:p>
            <a:r>
              <a:rPr lang="zh-TW" altLang="en-US" dirty="0" smtClean="0">
                <a:solidFill>
                  <a:srgbClr val="3333FF"/>
                </a:solidFill>
                <a:latin typeface="Times New Roman" pitchFamily="18" charset="0"/>
                <a:ea typeface="標楷體" panose="03000509000000000000" pitchFamily="65" charset="-120"/>
                <a:cs typeface="Times New Roman" pitchFamily="18" charset="0"/>
              </a:rPr>
              <a:t>課程規劃</a:t>
            </a:r>
            <a:endParaRPr lang="en-US" altLang="zh-TW" dirty="0" smtClean="0">
              <a:solidFill>
                <a:srgbClr val="3333FF"/>
              </a:solidFill>
              <a:latin typeface="Times New Roman" pitchFamily="18" charset="0"/>
              <a:ea typeface="標楷體" panose="03000509000000000000" pitchFamily="65" charset="-120"/>
              <a:cs typeface="Times New Roman" pitchFamily="18" charset="0"/>
            </a:endParaRPr>
          </a:p>
          <a:p>
            <a:pPr lvl="1"/>
            <a:r>
              <a:rPr lang="zh-TW" altLang="en-US" dirty="0" smtClean="0"/>
              <a:t>課程總</a:t>
            </a:r>
            <a:r>
              <a:rPr lang="zh-TW" altLang="en-US" dirty="0"/>
              <a:t>覽</a:t>
            </a:r>
            <a:endParaRPr lang="en-US" altLang="zh-TW" dirty="0"/>
          </a:p>
          <a:p>
            <a:pPr lvl="1"/>
            <a:r>
              <a:rPr lang="zh-TW" altLang="en-US" dirty="0" smtClean="0"/>
              <a:t>課程</a:t>
            </a:r>
            <a:r>
              <a:rPr lang="zh-TW" altLang="en-US" dirty="0"/>
              <a:t>相關</a:t>
            </a:r>
            <a:r>
              <a:rPr lang="zh-TW" altLang="en-US" dirty="0" smtClean="0"/>
              <a:t>事項</a:t>
            </a:r>
            <a:endParaRPr lang="en-US" altLang="zh-TW" dirty="0" smtClean="0"/>
          </a:p>
          <a:p>
            <a:r>
              <a:rPr lang="zh-TW" altLang="en-US" dirty="0" smtClean="0">
                <a:solidFill>
                  <a:srgbClr val="3333FF"/>
                </a:solidFill>
                <a:latin typeface="Times New Roman" pitchFamily="18" charset="0"/>
                <a:ea typeface="標楷體" panose="03000509000000000000" pitchFamily="65" charset="-120"/>
                <a:cs typeface="Times New Roman" pitchFamily="18" charset="0"/>
              </a:rPr>
              <a:t>資料科學現況及趨勢</a:t>
            </a:r>
            <a:endParaRPr lang="en-US" altLang="zh-TW" dirty="0">
              <a:solidFill>
                <a:srgbClr val="3333FF"/>
              </a:solidFill>
              <a:latin typeface="Times New Roman" pitchFamily="18" charset="0"/>
              <a:ea typeface="標楷體" panose="03000509000000000000" pitchFamily="65" charset="-120"/>
              <a:cs typeface="Times New Roman" pitchFamily="18" charset="0"/>
            </a:endParaRPr>
          </a:p>
          <a:p>
            <a:pPr lvl="1"/>
            <a:r>
              <a:rPr lang="zh-TW" altLang="en-US" dirty="0" smtClean="0">
                <a:latin typeface="Times New Roman" pitchFamily="18" charset="0"/>
                <a:ea typeface="標楷體" panose="03000509000000000000" pitchFamily="65" charset="-120"/>
                <a:cs typeface="Times New Roman" pitchFamily="18" charset="0"/>
              </a:rPr>
              <a:t>行銷資料科學定義</a:t>
            </a:r>
            <a:endParaRPr lang="en-US" altLang="zh-TW" dirty="0" smtClean="0">
              <a:latin typeface="Times New Roman" pitchFamily="18" charset="0"/>
              <a:ea typeface="標楷體" panose="03000509000000000000" pitchFamily="65" charset="-120"/>
              <a:cs typeface="Times New Roman" pitchFamily="18" charset="0"/>
            </a:endParaRPr>
          </a:p>
          <a:p>
            <a:pPr lvl="1"/>
            <a:r>
              <a:rPr lang="zh-TW" altLang="en-US" dirty="0" smtClean="0">
                <a:latin typeface="Times New Roman" pitchFamily="18" charset="0"/>
                <a:ea typeface="標楷體" panose="03000509000000000000" pitchFamily="65" charset="-120"/>
                <a:cs typeface="Times New Roman" pitchFamily="18" charset="0"/>
              </a:rPr>
              <a:t>資料科學家怎麼說</a:t>
            </a:r>
            <a:r>
              <a:rPr lang="en-US" altLang="zh-TW" dirty="0" smtClean="0">
                <a:latin typeface="Times New Roman" pitchFamily="18" charset="0"/>
                <a:ea typeface="標楷體" panose="03000509000000000000" pitchFamily="65" charset="-120"/>
                <a:cs typeface="Times New Roman" pitchFamily="18" charset="0"/>
              </a:rPr>
              <a:t>?</a:t>
            </a:r>
          </a:p>
          <a:p>
            <a:r>
              <a:rPr lang="zh-TW" altLang="en-US" dirty="0">
                <a:solidFill>
                  <a:srgbClr val="3333FF"/>
                </a:solidFill>
              </a:rPr>
              <a:t>資料</a:t>
            </a:r>
            <a:r>
              <a:rPr lang="zh-TW" altLang="en-US" dirty="0" smtClean="0">
                <a:solidFill>
                  <a:srgbClr val="3333FF"/>
                </a:solidFill>
              </a:rPr>
              <a:t>科學常用資源</a:t>
            </a:r>
            <a:r>
              <a:rPr lang="zh-TW" altLang="en-US" dirty="0">
                <a:solidFill>
                  <a:srgbClr val="3333FF"/>
                </a:solidFill>
              </a:rPr>
              <a:t>簡介</a:t>
            </a:r>
            <a:endParaRPr lang="en-US" altLang="zh-TW" dirty="0">
              <a:solidFill>
                <a:srgbClr val="3333FF"/>
              </a:solidFill>
            </a:endParaRPr>
          </a:p>
          <a:p>
            <a:pPr lvl="1"/>
            <a:r>
              <a:rPr lang="en-US" altLang="zh-TW" dirty="0" err="1" smtClean="0">
                <a:latin typeface="Times New Roman" pitchFamily="18" charset="0"/>
                <a:ea typeface="標楷體" panose="03000509000000000000" pitchFamily="65" charset="-120"/>
                <a:cs typeface="Times New Roman" pitchFamily="18" charset="0"/>
              </a:rPr>
              <a:t>Github</a:t>
            </a:r>
            <a:endParaRPr lang="en-US" altLang="zh-TW" dirty="0" smtClean="0">
              <a:latin typeface="Times New Roman" pitchFamily="18" charset="0"/>
              <a:ea typeface="標楷體" panose="03000509000000000000" pitchFamily="65" charset="-120"/>
              <a:cs typeface="Times New Roman" pitchFamily="18" charset="0"/>
            </a:endParaRPr>
          </a:p>
          <a:p>
            <a:pPr lvl="1"/>
            <a:r>
              <a:rPr lang="en-US" altLang="zh-TW" dirty="0" err="1" smtClean="0">
                <a:latin typeface="Times New Roman" pitchFamily="18" charset="0"/>
                <a:ea typeface="標楷體" panose="03000509000000000000" pitchFamily="65" charset="-120"/>
                <a:cs typeface="Times New Roman" pitchFamily="18" charset="0"/>
              </a:rPr>
              <a:t>Giteye</a:t>
            </a:r>
            <a:endParaRPr lang="en-US" altLang="zh-TW" dirty="0" smtClean="0">
              <a:latin typeface="Times New Roman" pitchFamily="18" charset="0"/>
              <a:ea typeface="標楷體" panose="03000509000000000000" pitchFamily="65" charset="-120"/>
              <a:cs typeface="Times New Roman" pitchFamily="18" charset="0"/>
            </a:endParaRPr>
          </a:p>
          <a:p>
            <a:pPr lvl="1"/>
            <a:r>
              <a:rPr lang="en-US" altLang="zh-TW" dirty="0" err="1" smtClean="0">
                <a:latin typeface="Times New Roman" pitchFamily="18" charset="0"/>
                <a:ea typeface="標楷體" panose="03000509000000000000" pitchFamily="65" charset="-120"/>
                <a:cs typeface="Times New Roman" pitchFamily="18" charset="0"/>
              </a:rPr>
              <a:t>Kaggle</a:t>
            </a:r>
            <a:endParaRPr lang="en-US" altLang="zh-TW" dirty="0" smtClean="0">
              <a:latin typeface="Times New Roman" pitchFamily="18" charset="0"/>
              <a:ea typeface="標楷體" panose="03000509000000000000" pitchFamily="65" charset="-120"/>
              <a:cs typeface="Times New Roman" pitchFamily="18" charset="0"/>
            </a:endParaRPr>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15</a:t>
            </a:fld>
            <a:endParaRPr lang="zh-TW" altLang="en-US"/>
          </a:p>
        </p:txBody>
      </p:sp>
      <p:sp>
        <p:nvSpPr>
          <p:cNvPr id="6" name="內容版面配置區 2"/>
          <p:cNvSpPr txBox="1"/>
          <p:nvPr/>
        </p:nvSpPr>
        <p:spPr>
          <a:xfrm>
            <a:off x="6510580" y="1825625"/>
            <a:ext cx="5174740" cy="4792151"/>
          </a:xfrm>
          <a:prstGeom prst="rect">
            <a:avLst/>
          </a:prstGeom>
        </p:spPr>
        <p:txBody>
          <a:bodyPr vert="horz" lIns="121917" tIns="60958" rIns="121917" bIns="60958" rtlCol="0">
            <a:normAutofit/>
          </a:bodyPr>
          <a:lstStyle>
            <a:lvl1pPr marL="514350" indent="-514350" algn="l" defTabSz="913765" rtl="0" eaLnBrk="1" latinLnBrk="0" hangingPunct="1">
              <a:lnSpc>
                <a:spcPct val="90000"/>
              </a:lnSpc>
              <a:spcBef>
                <a:spcPts val="1000"/>
              </a:spcBef>
              <a:buClr>
                <a:srgbClr val="3333FF"/>
              </a:buClr>
              <a:buFont typeface="+mj-lt"/>
              <a:buAutoNum type="arabicPeriod"/>
              <a:defRPr sz="2800" kern="1200">
                <a:solidFill>
                  <a:schemeClr val="tx1"/>
                </a:solidFill>
                <a:latin typeface="Times New Roman" pitchFamily="18" charset="0"/>
                <a:ea typeface="標楷體" panose="03000509000000000000" pitchFamily="65" charset="-120"/>
                <a:cs typeface="Times New Roman" pitchFamily="18" charset="0"/>
              </a:defRPr>
            </a:lvl1pPr>
            <a:lvl2pPr marL="914400" indent="-457200" algn="l" defTabSz="913765" rtl="0" eaLnBrk="1" latinLnBrk="0" hangingPunct="1">
              <a:lnSpc>
                <a:spcPct val="90000"/>
              </a:lnSpc>
              <a:spcBef>
                <a:spcPts val="500"/>
              </a:spcBef>
              <a:buFont typeface="+mj-lt"/>
              <a:buAutoNum type="arabicParenR"/>
              <a:defRPr sz="2400" kern="1200">
                <a:solidFill>
                  <a:schemeClr val="tx1"/>
                </a:solidFill>
                <a:latin typeface="Times New Roman" pitchFamily="18" charset="0"/>
                <a:ea typeface="標楷體" panose="03000509000000000000" pitchFamily="65" charset="-120"/>
                <a:cs typeface="Times New Roman" pitchFamily="18" charset="0"/>
              </a:defRPr>
            </a:lvl2pPr>
            <a:lvl3pPr marL="1143000" indent="-228600" algn="l" defTabSz="913765" rtl="0" eaLnBrk="1" latinLnBrk="0" hangingPunct="1">
              <a:lnSpc>
                <a:spcPct val="90000"/>
              </a:lnSpc>
              <a:spcBef>
                <a:spcPts val="500"/>
              </a:spcBef>
              <a:buFont typeface="Arial" charset="0"/>
              <a:buChar char="•"/>
              <a:defRPr sz="2000" kern="1200">
                <a:solidFill>
                  <a:schemeClr val="tx1"/>
                </a:solidFill>
                <a:latin typeface="Times New Roman" pitchFamily="18" charset="0"/>
                <a:ea typeface="標楷體" panose="03000509000000000000" pitchFamily="65" charset="-120"/>
                <a:cs typeface="Times New Roman" pitchFamily="18" charset="0"/>
              </a:defRPr>
            </a:lvl3pPr>
            <a:lvl4pPr marL="1600200" indent="-228600" algn="l" defTabSz="913765" rtl="0" eaLnBrk="1" latinLnBrk="0" hangingPunct="1">
              <a:lnSpc>
                <a:spcPct val="90000"/>
              </a:lnSpc>
              <a:spcBef>
                <a:spcPts val="500"/>
              </a:spcBef>
              <a:buFont typeface="Arial" charset="0"/>
              <a:buChar char="•"/>
              <a:defRPr sz="1800" kern="1200">
                <a:solidFill>
                  <a:schemeClr val="tx1"/>
                </a:solidFill>
                <a:latin typeface="Times New Roman" pitchFamily="18" charset="0"/>
                <a:ea typeface="標楷體" panose="03000509000000000000" pitchFamily="65" charset="-120"/>
                <a:cs typeface="Times New Roman" pitchFamily="18" charset="0"/>
              </a:defRPr>
            </a:lvl4pPr>
            <a:lvl5pPr marL="2057400" indent="-228600" algn="l" defTabSz="913765" rtl="0" eaLnBrk="1" latinLnBrk="0" hangingPunct="1">
              <a:lnSpc>
                <a:spcPct val="90000"/>
              </a:lnSpc>
              <a:spcBef>
                <a:spcPts val="500"/>
              </a:spcBef>
              <a:buFont typeface="Arial" charset="0"/>
              <a:buChar char="•"/>
              <a:defRPr sz="1800" kern="1200">
                <a:solidFill>
                  <a:schemeClr val="tx1"/>
                </a:solidFill>
                <a:latin typeface="Times New Roman" pitchFamily="18" charset="0"/>
                <a:ea typeface="標楷體" panose="03000509000000000000" pitchFamily="65" charset="-120"/>
                <a:cs typeface="Times New Roman" pitchFamily="18" charset="0"/>
              </a:defRPr>
            </a:lvl5pPr>
            <a:lvl6pPr marL="25146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a:buFont typeface="+mj-lt"/>
              <a:buAutoNum type="arabicPeriod" startAt="4"/>
            </a:pPr>
            <a:r>
              <a:rPr lang="zh-TW" altLang="en-US" dirty="0">
                <a:solidFill>
                  <a:srgbClr val="3333FF"/>
                </a:solidFill>
              </a:rPr>
              <a:t>軟體介紹</a:t>
            </a:r>
            <a:endParaRPr lang="en-US" altLang="zh-TW" dirty="0">
              <a:solidFill>
                <a:srgbClr val="3333FF"/>
              </a:solidFill>
            </a:endParaRPr>
          </a:p>
          <a:p>
            <a:pPr lvl="1"/>
            <a:r>
              <a:rPr lang="zh-TW" altLang="en-US" kern="0" dirty="0"/>
              <a:t>為什麼選擇開放軟體</a:t>
            </a:r>
            <a:r>
              <a:rPr lang="en-US" altLang="zh-TW" kern="0" dirty="0"/>
              <a:t>?</a:t>
            </a:r>
          </a:p>
          <a:p>
            <a:pPr lvl="1"/>
            <a:r>
              <a:rPr lang="zh-TW" altLang="en-US" kern="0" dirty="0"/>
              <a:t>付費與開放軟體比較</a:t>
            </a:r>
            <a:endParaRPr lang="en-US" altLang="zh-TW" kern="0" dirty="0"/>
          </a:p>
          <a:p>
            <a:pPr lvl="1"/>
            <a:r>
              <a:rPr lang="zh-TW" altLang="en-US" kern="0" dirty="0"/>
              <a:t>開放軟體</a:t>
            </a:r>
            <a:r>
              <a:rPr lang="zh-TW" altLang="en-US" kern="0" dirty="0" smtClean="0"/>
              <a:t>工作機會</a:t>
            </a:r>
            <a:endParaRPr lang="en-US" altLang="zh-TW" kern="0" dirty="0" smtClean="0"/>
          </a:p>
          <a:p>
            <a:pPr lvl="1"/>
            <a:r>
              <a:rPr lang="zh-TW" altLang="en-US" kern="0" dirty="0" smtClean="0"/>
              <a:t>實作課程選擇的軟體</a:t>
            </a:r>
            <a:endParaRPr lang="en-US" altLang="zh-TW" kern="0" dirty="0" smtClean="0"/>
          </a:p>
          <a:p>
            <a:pPr>
              <a:buAutoNum type="arabicPeriod" startAt="4"/>
            </a:pPr>
            <a:r>
              <a:rPr lang="en-US" altLang="zh-TW" dirty="0">
                <a:solidFill>
                  <a:srgbClr val="3333FF"/>
                </a:solidFill>
              </a:rPr>
              <a:t>R</a:t>
            </a:r>
            <a:r>
              <a:rPr lang="zh-TW" altLang="en-US" dirty="0" smtClean="0">
                <a:solidFill>
                  <a:srgbClr val="3333FF"/>
                </a:solidFill>
              </a:rPr>
              <a:t>語言基礎</a:t>
            </a:r>
            <a:endParaRPr lang="en-US" altLang="zh-TW" dirty="0" smtClean="0">
              <a:solidFill>
                <a:srgbClr val="3333FF"/>
              </a:solidFill>
            </a:endParaRPr>
          </a:p>
          <a:p>
            <a:pPr lvl="1">
              <a:buAutoNum type="arabicPeriod" startAt="3"/>
            </a:pPr>
            <a:endParaRPr lang="en-US" altLang="zh-TW" dirty="0" smtClean="0"/>
          </a:p>
        </p:txBody>
      </p:sp>
      <p:pic>
        <p:nvPicPr>
          <p:cNvPr id="8" name="Picture 2" descr="Image result for pytorch image dem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392" y="3821965"/>
            <a:ext cx="994198" cy="1161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6947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BOXSVR\share\2018-01-15 08-42-45 的螢幕擷圖.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166" y="1554750"/>
            <a:ext cx="6247834" cy="5277055"/>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p:txBody>
          <a:bodyPr/>
          <a:lstStyle/>
          <a:p>
            <a:r>
              <a:rPr lang="zh-TW" altLang="en-US" dirty="0" smtClean="0"/>
              <a:t>學習資源篇</a:t>
            </a:r>
            <a:endParaRPr lang="zh-TW" altLang="en-US" dirty="0"/>
          </a:p>
        </p:txBody>
      </p:sp>
      <p:sp>
        <p:nvSpPr>
          <p:cNvPr id="3" name="內容版面配置區 2"/>
          <p:cNvSpPr>
            <a:spLocks noGrp="1"/>
          </p:cNvSpPr>
          <p:nvPr>
            <p:ph idx="1"/>
          </p:nvPr>
        </p:nvSpPr>
        <p:spPr>
          <a:xfrm>
            <a:off x="816995" y="1477282"/>
            <a:ext cx="10515600" cy="4351339"/>
          </a:xfrm>
        </p:spPr>
        <p:txBody>
          <a:bodyPr>
            <a:normAutofit/>
          </a:bodyPr>
          <a:lstStyle/>
          <a:p>
            <a:r>
              <a:rPr lang="zh-TW" altLang="en-US" sz="2400" dirty="0" smtClean="0"/>
              <a:t>有用性 </a:t>
            </a:r>
            <a:r>
              <a:rPr lang="en-US" altLang="zh-TW" sz="2000" dirty="0" smtClean="0"/>
              <a:t>Project &gt; Course </a:t>
            </a:r>
            <a:r>
              <a:rPr lang="en-US" altLang="zh-TW" sz="2000" dirty="0"/>
              <a:t>&gt; </a:t>
            </a:r>
            <a:r>
              <a:rPr lang="en-US" altLang="zh-TW" sz="2000" dirty="0" err="1" smtClean="0"/>
              <a:t>Kaggle</a:t>
            </a:r>
            <a:r>
              <a:rPr lang="en-US" altLang="zh-TW" sz="2000" dirty="0" smtClean="0"/>
              <a:t> </a:t>
            </a:r>
          </a:p>
          <a:p>
            <a:r>
              <a:rPr lang="zh-TW" altLang="en-US" sz="2400" dirty="0" smtClean="0"/>
              <a:t>所以具體來說</a:t>
            </a:r>
            <a:r>
              <a:rPr lang="en-US" altLang="zh-TW" sz="2400" dirty="0" smtClean="0"/>
              <a:t>?</a:t>
            </a:r>
            <a:r>
              <a:rPr lang="zh-TW" altLang="en-US" sz="2400" dirty="0" smtClean="0"/>
              <a:t> 下一步</a:t>
            </a:r>
            <a:r>
              <a:rPr lang="en-US" altLang="zh-TW" sz="2400" dirty="0" smtClean="0"/>
              <a:t>?</a:t>
            </a:r>
          </a:p>
          <a:p>
            <a:endParaRPr lang="zh-TW" altLang="en-US" sz="2400"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16</a:t>
            </a:fld>
            <a:endParaRPr lang="zh-TW" altLang="en-US"/>
          </a:p>
        </p:txBody>
      </p:sp>
      <p:pic>
        <p:nvPicPr>
          <p:cNvPr id="1027" name="Picture 3" descr="\\VBOXSVR\share\2018-01-15 08-40-31 的螢幕擷圖.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235" y="2420634"/>
            <a:ext cx="5541188" cy="4156614"/>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0047513" y="3309257"/>
            <a:ext cx="2046515" cy="18179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8014606" y="3309257"/>
            <a:ext cx="1793422" cy="18179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p:cNvSpPr/>
          <p:nvPr/>
        </p:nvSpPr>
        <p:spPr>
          <a:xfrm>
            <a:off x="7894863" y="3189514"/>
            <a:ext cx="239486" cy="239486"/>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zh-TW" dirty="0" smtClean="0"/>
              <a:t>2</a:t>
            </a:r>
            <a:endParaRPr lang="zh-TW" altLang="en-US" dirty="0"/>
          </a:p>
        </p:txBody>
      </p:sp>
      <p:sp>
        <p:nvSpPr>
          <p:cNvPr id="6" name="橢圓 5"/>
          <p:cNvSpPr/>
          <p:nvPr/>
        </p:nvSpPr>
        <p:spPr>
          <a:xfrm>
            <a:off x="9903278" y="3189514"/>
            <a:ext cx="239486" cy="239486"/>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zh-TW" dirty="0" smtClean="0"/>
              <a:t>1</a:t>
            </a:r>
            <a:endParaRPr lang="zh-TW" altLang="en-US" dirty="0"/>
          </a:p>
        </p:txBody>
      </p:sp>
      <p:sp>
        <p:nvSpPr>
          <p:cNvPr id="14" name="矩形 13"/>
          <p:cNvSpPr/>
          <p:nvPr/>
        </p:nvSpPr>
        <p:spPr>
          <a:xfrm>
            <a:off x="5944166" y="3309257"/>
            <a:ext cx="1830954" cy="18179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p:cNvSpPr/>
          <p:nvPr/>
        </p:nvSpPr>
        <p:spPr>
          <a:xfrm>
            <a:off x="5824423" y="3189514"/>
            <a:ext cx="239486" cy="239486"/>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zh-TW" dirty="0" smtClean="0"/>
              <a:t>3</a:t>
            </a:r>
            <a:endParaRPr lang="zh-TW" alt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學習資源 </a:t>
            </a:r>
            <a:r>
              <a:rPr lang="en-US" altLang="zh-TW" dirty="0" smtClean="0"/>
              <a:t>–</a:t>
            </a:r>
            <a:r>
              <a:rPr lang="zh-TW" altLang="en-US" dirty="0" smtClean="0"/>
              <a:t> 課程</a:t>
            </a:r>
            <a:endParaRPr lang="zh-TW" altLang="en-US" dirty="0"/>
          </a:p>
        </p:txBody>
      </p:sp>
      <p:sp>
        <p:nvSpPr>
          <p:cNvPr id="3" name="內容版面配置區 2"/>
          <p:cNvSpPr>
            <a:spLocks noGrp="1"/>
          </p:cNvSpPr>
          <p:nvPr>
            <p:ph idx="1"/>
          </p:nvPr>
        </p:nvSpPr>
        <p:spPr>
          <a:xfrm>
            <a:off x="838199" y="1825625"/>
            <a:ext cx="10700657" cy="4351339"/>
          </a:xfrm>
        </p:spPr>
        <p:txBody>
          <a:bodyPr/>
          <a:lstStyle/>
          <a:p>
            <a:r>
              <a:rPr lang="zh-TW" altLang="en-US" dirty="0"/>
              <a:t>線上課程 </a:t>
            </a:r>
            <a:r>
              <a:rPr lang="en-US" altLang="zh-TW" dirty="0"/>
              <a:t>- </a:t>
            </a:r>
            <a:r>
              <a:rPr lang="zh-TW" altLang="en-US" dirty="0" smtClean="0"/>
              <a:t>機器學習</a:t>
            </a:r>
            <a:r>
              <a:rPr lang="zh-TW" altLang="en-US" dirty="0"/>
              <a:t>基本概念，如</a:t>
            </a:r>
            <a:r>
              <a:rPr lang="zh-TW" altLang="en-US" dirty="0">
                <a:hlinkClick r:id="rId3"/>
              </a:rPr>
              <a:t>李宏毅機器學習</a:t>
            </a:r>
            <a:endParaRPr lang="zh-TW" altLang="en-US" dirty="0"/>
          </a:p>
          <a:p>
            <a:r>
              <a:rPr lang="zh-TW" altLang="en-US" dirty="0"/>
              <a:t>線上課程 </a:t>
            </a:r>
            <a:r>
              <a:rPr lang="en-US" altLang="zh-TW" dirty="0"/>
              <a:t>- </a:t>
            </a:r>
            <a:r>
              <a:rPr lang="zh-TW" altLang="en-US" dirty="0"/>
              <a:t>練習</a:t>
            </a:r>
            <a:r>
              <a:rPr lang="en-US" altLang="zh-TW" dirty="0" smtClean="0"/>
              <a:t>python/R </a:t>
            </a:r>
            <a:r>
              <a:rPr lang="zh-TW" altLang="en-US" dirty="0" smtClean="0"/>
              <a:t>機器學習，</a:t>
            </a:r>
            <a:r>
              <a:rPr lang="zh-TW" altLang="en-US" dirty="0"/>
              <a:t>如</a:t>
            </a:r>
            <a:r>
              <a:rPr lang="en-US" altLang="zh-TW" dirty="0">
                <a:hlinkClick r:id="rId4"/>
              </a:rPr>
              <a:t>Machine </a:t>
            </a:r>
            <a:r>
              <a:rPr lang="en-US" altLang="zh-TW" dirty="0" smtClean="0">
                <a:hlinkClick r:id="rId4"/>
              </a:rPr>
              <a:t>learning A-Z</a:t>
            </a:r>
            <a:endParaRPr lang="en-US" altLang="zh-TW" dirty="0" smtClean="0"/>
          </a:p>
          <a:p>
            <a:r>
              <a:rPr lang="zh-TW" altLang="en-US" dirty="0" smtClean="0"/>
              <a:t>自學資源進度建議 </a:t>
            </a:r>
            <a:r>
              <a:rPr lang="en-US" altLang="zh-TW" dirty="0"/>
              <a:t>- MDS</a:t>
            </a:r>
            <a:r>
              <a:rPr lang="zh-TW" altLang="en-US" dirty="0"/>
              <a:t>實作</a:t>
            </a:r>
            <a:r>
              <a:rPr lang="en-US" altLang="zh-TW" dirty="0"/>
              <a:t>_#01_</a:t>
            </a:r>
            <a:r>
              <a:rPr lang="zh-TW" altLang="en-US" dirty="0"/>
              <a:t>建議自學進度</a:t>
            </a:r>
            <a:endParaRPr lang="en-US" altLang="zh-TW" dirty="0" smtClean="0"/>
          </a:p>
          <a:p>
            <a:r>
              <a:rPr lang="zh-TW" altLang="en-US" dirty="0" smtClean="0"/>
              <a:t>自學心得分享 </a:t>
            </a:r>
            <a:r>
              <a:rPr lang="en-US" altLang="zh-TW" dirty="0"/>
              <a:t>- MDS</a:t>
            </a:r>
            <a:r>
              <a:rPr lang="zh-TW" altLang="en-US" dirty="0"/>
              <a:t>實作</a:t>
            </a:r>
            <a:r>
              <a:rPr lang="en-US" altLang="zh-TW" dirty="0"/>
              <a:t>_#01_</a:t>
            </a:r>
            <a:r>
              <a:rPr lang="zh-TW" altLang="en-US" dirty="0"/>
              <a:t>論自學</a:t>
            </a:r>
            <a:r>
              <a:rPr lang="en-US" altLang="zh-TW" dirty="0"/>
              <a:t>-</a:t>
            </a:r>
            <a:r>
              <a:rPr lang="zh-TW" altLang="en-US" dirty="0"/>
              <a:t>以行銷資料科學為例</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17</a:t>
            </a:fld>
            <a:endParaRPr lang="zh-TW"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程式共享篇</a:t>
            </a:r>
            <a:endParaRPr lang="zh-TW" altLang="en-US" dirty="0"/>
          </a:p>
        </p:txBody>
      </p:sp>
      <p:sp>
        <p:nvSpPr>
          <p:cNvPr id="3" name="內容版面配置區 2"/>
          <p:cNvSpPr>
            <a:spLocks noGrp="1"/>
          </p:cNvSpPr>
          <p:nvPr>
            <p:ph idx="1"/>
          </p:nvPr>
        </p:nvSpPr>
        <p:spPr>
          <a:xfrm>
            <a:off x="576940" y="1824828"/>
            <a:ext cx="4996545" cy="4351339"/>
          </a:xfrm>
        </p:spPr>
        <p:txBody>
          <a:bodyPr>
            <a:normAutofit/>
          </a:bodyPr>
          <a:lstStyle/>
          <a:p>
            <a:r>
              <a:rPr lang="en-US" altLang="zh-TW" dirty="0" err="1" smtClean="0"/>
              <a:t>Github</a:t>
            </a:r>
            <a:r>
              <a:rPr lang="zh-TW" altLang="en-US" dirty="0" smtClean="0"/>
              <a:t>儼然成為協作的最重要平台</a:t>
            </a:r>
            <a:endParaRPr lang="en-US" altLang="zh-TW" dirty="0" smtClean="0"/>
          </a:p>
          <a:p>
            <a:r>
              <a:rPr lang="en-US" altLang="zh-TW" dirty="0" err="1" smtClean="0"/>
              <a:t>Github</a:t>
            </a:r>
            <a:r>
              <a:rPr lang="zh-TW" altLang="en-US" dirty="0" smtClean="0"/>
              <a:t>重要的功能</a:t>
            </a:r>
            <a:endParaRPr lang="en-US" altLang="zh-TW" dirty="0" smtClean="0"/>
          </a:p>
          <a:p>
            <a:pPr lvl="1"/>
            <a:r>
              <a:rPr lang="en-US" altLang="zh-TW" dirty="0" smtClean="0"/>
              <a:t>Commit:</a:t>
            </a:r>
            <a:r>
              <a:rPr lang="zh-TW" altLang="en-US" dirty="0" smtClean="0"/>
              <a:t>成效</a:t>
            </a:r>
            <a:r>
              <a:rPr lang="zh-TW" altLang="en-US" dirty="0"/>
              <a:t>佳的版本控制</a:t>
            </a:r>
          </a:p>
          <a:p>
            <a:pPr lvl="1"/>
            <a:r>
              <a:rPr lang="en-US" altLang="zh-TW" dirty="0" smtClean="0"/>
              <a:t>Pull request / issues</a:t>
            </a:r>
            <a:r>
              <a:rPr lang="zh-TW" altLang="en-US" dirty="0" smtClean="0"/>
              <a:t> </a:t>
            </a:r>
            <a:r>
              <a:rPr lang="en-US" altLang="zh-TW" dirty="0" smtClean="0"/>
              <a:t>/</a:t>
            </a:r>
            <a:r>
              <a:rPr lang="zh-TW" altLang="en-US" dirty="0" smtClean="0"/>
              <a:t> </a:t>
            </a:r>
            <a:r>
              <a:rPr lang="en-US" altLang="zh-TW" dirty="0" smtClean="0"/>
              <a:t>collaborator:</a:t>
            </a:r>
            <a:r>
              <a:rPr lang="zh-TW" altLang="en-US" dirty="0" smtClean="0"/>
              <a:t>群體</a:t>
            </a:r>
            <a:r>
              <a:rPr lang="zh-TW" altLang="en-US" dirty="0"/>
              <a:t>智慧的強大</a:t>
            </a:r>
          </a:p>
          <a:p>
            <a:pPr lvl="1"/>
            <a:r>
              <a:rPr lang="zh-TW" altLang="en-US" dirty="0" smtClean="0"/>
              <a:t>有</a:t>
            </a:r>
            <a:r>
              <a:rPr lang="zh-TW" altLang="en-US" dirty="0"/>
              <a:t>許多優異的開源程式碼都被貢獻在上頭，可直接拿來</a:t>
            </a:r>
            <a:r>
              <a:rPr lang="zh-TW" altLang="en-US" dirty="0" smtClean="0"/>
              <a:t>使用，</a:t>
            </a:r>
            <a:r>
              <a:rPr lang="zh-TW" altLang="en-US" dirty="0"/>
              <a:t>節省專案開發</a:t>
            </a:r>
            <a:r>
              <a:rPr lang="zh-TW" altLang="en-US" dirty="0" smtClean="0"/>
              <a:t>時間</a:t>
            </a:r>
            <a:endParaRPr lang="en-US" altLang="zh-TW" dirty="0" smtClean="0"/>
          </a:p>
          <a:p>
            <a:r>
              <a:rPr lang="zh-TW" altLang="en-US" dirty="0"/>
              <a:t>所以有哪</a:t>
            </a:r>
            <a:r>
              <a:rPr lang="zh-TW" altLang="en-US" dirty="0" smtClean="0"/>
              <a:t>些</a:t>
            </a:r>
            <a:r>
              <a:rPr lang="en-US" altLang="zh-TW" dirty="0" err="1" smtClean="0"/>
              <a:t>git</a:t>
            </a:r>
            <a:r>
              <a:rPr lang="zh-TW" altLang="en-US" dirty="0" smtClean="0"/>
              <a:t>專案可以看</a:t>
            </a:r>
            <a:r>
              <a:rPr lang="en-US" altLang="zh-TW" dirty="0" smtClean="0"/>
              <a:t>?!</a:t>
            </a:r>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18</a:t>
            </a:fld>
            <a:endParaRPr lang="zh-TW" altLang="en-US"/>
          </a:p>
        </p:txBody>
      </p:sp>
      <p:pic>
        <p:nvPicPr>
          <p:cNvPr id="2050" name="Picture 2" descr="\\VBOXSVR\share\2018-01-15 08-52-50 的螢幕擷圖.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1839685"/>
            <a:ext cx="6477000" cy="43216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推薦的</a:t>
            </a:r>
            <a:r>
              <a:rPr lang="en-US" altLang="zh-TW" dirty="0" err="1" smtClean="0"/>
              <a:t>github</a:t>
            </a:r>
            <a:r>
              <a:rPr lang="zh-TW" altLang="en-US" dirty="0" smtClean="0"/>
              <a:t>自學專案</a:t>
            </a:r>
            <a:endParaRPr lang="zh-TW" altLang="en-US" dirty="0"/>
          </a:p>
        </p:txBody>
      </p:sp>
      <p:sp>
        <p:nvSpPr>
          <p:cNvPr id="3" name="內容版面配置區 2"/>
          <p:cNvSpPr>
            <a:spLocks noGrp="1"/>
          </p:cNvSpPr>
          <p:nvPr>
            <p:ph idx="1"/>
          </p:nvPr>
        </p:nvSpPr>
        <p:spPr/>
        <p:txBody>
          <a:bodyPr/>
          <a:lstStyle/>
          <a:p>
            <a:r>
              <a:rPr lang="en-US" altLang="zh-TW" dirty="0" err="1" smtClean="0">
                <a:hlinkClick r:id="rId2"/>
              </a:rPr>
              <a:t>Pytorch</a:t>
            </a:r>
            <a:r>
              <a:rPr lang="zh-TW" altLang="en-US" dirty="0" smtClean="0">
                <a:hlinkClick r:id="rId2"/>
              </a:rPr>
              <a:t>深度學習框架</a:t>
            </a:r>
            <a:endParaRPr lang="en-US" altLang="zh-TW" dirty="0" smtClean="0"/>
          </a:p>
          <a:p>
            <a:r>
              <a:rPr lang="zh-TW" altLang="en-US" dirty="0" smtClean="0">
                <a:hlinkClick r:id="rId3"/>
              </a:rPr>
              <a:t>史丹佛自然語言分析</a:t>
            </a:r>
            <a:endParaRPr lang="en-US" altLang="zh-TW" dirty="0" smtClean="0"/>
          </a:p>
          <a:p>
            <a:r>
              <a:rPr lang="zh-TW" altLang="en-US" dirty="0" smtClean="0">
                <a:hlinkClick r:id="rId4"/>
              </a:rPr>
              <a:t>推薦系統 </a:t>
            </a:r>
            <a:endParaRPr lang="en-US" altLang="zh-TW" dirty="0" smtClean="0"/>
          </a:p>
          <a:p>
            <a:r>
              <a:rPr lang="zh-TW" altLang="en-US" dirty="0" smtClean="0">
                <a:hlinkClick r:id="rId5"/>
              </a:rPr>
              <a:t>聊天機器人</a:t>
            </a:r>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19</a:t>
            </a:fld>
            <a:endParaRPr lang="zh-TW" alt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Times New Roman" pitchFamily="18" charset="0"/>
                <a:ea typeface="標楷體" panose="03000509000000000000" pitchFamily="65" charset="-120"/>
                <a:cs typeface="Times New Roman" pitchFamily="18" charset="0"/>
              </a:rPr>
              <a:t>講師</a:t>
            </a:r>
            <a:r>
              <a:rPr lang="zh-TW" altLang="en-US" dirty="0" smtClean="0">
                <a:solidFill>
                  <a:schemeClr val="tx1"/>
                </a:solidFill>
                <a:latin typeface="Times New Roman" pitchFamily="18" charset="0"/>
                <a:ea typeface="標楷體" panose="03000509000000000000" pitchFamily="65" charset="-120"/>
                <a:cs typeface="Times New Roman" pitchFamily="18" charset="0"/>
              </a:rPr>
              <a:t>簡歷</a:t>
            </a:r>
            <a:r>
              <a:rPr lang="zh-TW" altLang="en-US" dirty="0">
                <a:solidFill>
                  <a:schemeClr val="tx1"/>
                </a:solidFill>
                <a:latin typeface="Times New Roman" pitchFamily="18" charset="0"/>
                <a:ea typeface="標楷體" panose="03000509000000000000" pitchFamily="65" charset="-120"/>
                <a:cs typeface="Times New Roman" pitchFamily="18" charset="0"/>
              </a:rPr>
              <a:t>：鍾皓軒</a:t>
            </a:r>
            <a:endParaRPr lang="zh-TW" altLang="en-US" dirty="0">
              <a:latin typeface="Times New Roman" pitchFamily="18" charset="0"/>
              <a:ea typeface="標楷體" panose="03000509000000000000" pitchFamily="65" charset="-120"/>
              <a:cs typeface="Times New Roman" pitchFamily="18" charset="0"/>
            </a:endParaRPr>
          </a:p>
        </p:txBody>
      </p:sp>
      <p:sp>
        <p:nvSpPr>
          <p:cNvPr id="3" name="內容版面配置區 2"/>
          <p:cNvSpPr>
            <a:spLocks noGrp="1"/>
          </p:cNvSpPr>
          <p:nvPr>
            <p:ph idx="1"/>
          </p:nvPr>
        </p:nvSpPr>
        <p:spPr>
          <a:xfrm>
            <a:off x="838200" y="1825625"/>
            <a:ext cx="10833100" cy="4486275"/>
          </a:xfrm>
        </p:spPr>
        <p:txBody>
          <a:bodyPr>
            <a:normAutofit/>
          </a:bodyPr>
          <a:lstStyle/>
          <a:p>
            <a:pPr>
              <a:spcBef>
                <a:spcPts val="1200"/>
              </a:spcBef>
            </a:pPr>
            <a:r>
              <a:rPr lang="zh-TW" altLang="en-US" dirty="0" smtClean="0">
                <a:latin typeface="Times New Roman" pitchFamily="18" charset="0"/>
                <a:ea typeface="標楷體" panose="03000509000000000000" pitchFamily="65" charset="-120"/>
                <a:cs typeface="Times New Roman" pitchFamily="18" charset="0"/>
              </a:rPr>
              <a:t>臺</a:t>
            </a:r>
            <a:r>
              <a:rPr lang="zh-TW" altLang="en-US" dirty="0">
                <a:latin typeface="Times New Roman" pitchFamily="18" charset="0"/>
                <a:ea typeface="標楷體" panose="03000509000000000000" pitchFamily="65" charset="-120"/>
                <a:cs typeface="Times New Roman" pitchFamily="18" charset="0"/>
              </a:rPr>
              <a:t>灣行銷研究公司－共同創辦人兼資料</a:t>
            </a:r>
            <a:r>
              <a:rPr lang="zh-TW" altLang="en-US" dirty="0" smtClean="0">
                <a:latin typeface="Times New Roman" pitchFamily="18" charset="0"/>
                <a:ea typeface="標楷體" panose="03000509000000000000" pitchFamily="65" charset="-120"/>
                <a:cs typeface="Times New Roman" pitchFamily="18" charset="0"/>
              </a:rPr>
              <a:t>科學科學家</a:t>
            </a:r>
            <a:endParaRPr lang="en-US" altLang="zh-TW" dirty="0" smtClean="0">
              <a:latin typeface="Times New Roman" pitchFamily="18" charset="0"/>
              <a:ea typeface="標楷體" panose="03000509000000000000" pitchFamily="65" charset="-120"/>
              <a:cs typeface="Times New Roman" pitchFamily="18" charset="0"/>
            </a:endParaRPr>
          </a:p>
          <a:p>
            <a:pPr>
              <a:spcBef>
                <a:spcPts val="1200"/>
              </a:spcBef>
            </a:pPr>
            <a:r>
              <a:rPr lang="zh-TW" altLang="en-US" dirty="0"/>
              <a:t>臺科大林孟彥老師口碑團隊研究員</a:t>
            </a:r>
            <a:endParaRPr lang="en-US" altLang="zh-TW" dirty="0"/>
          </a:p>
          <a:p>
            <a:pPr>
              <a:spcBef>
                <a:spcPts val="1200"/>
              </a:spcBef>
            </a:pPr>
            <a:r>
              <a:rPr lang="zh-TW" altLang="en-US" dirty="0" smtClean="0">
                <a:latin typeface="Times New Roman" pitchFamily="18" charset="0"/>
                <a:ea typeface="標楷體" panose="03000509000000000000" pitchFamily="65" charset="-120"/>
                <a:cs typeface="Times New Roman" pitchFamily="18" charset="0"/>
              </a:rPr>
              <a:t>專長</a:t>
            </a:r>
            <a:r>
              <a:rPr lang="zh-TW" altLang="en-US" dirty="0">
                <a:latin typeface="Times New Roman" pitchFamily="18" charset="0"/>
                <a:ea typeface="標楷體" panose="03000509000000000000" pitchFamily="65" charset="-120"/>
                <a:cs typeface="Times New Roman" pitchFamily="18" charset="0"/>
              </a:rPr>
              <a:t>：</a:t>
            </a:r>
            <a:r>
              <a:rPr lang="zh-TW" altLang="en-US" dirty="0" smtClean="0">
                <a:latin typeface="Times New Roman" pitchFamily="18" charset="0"/>
                <a:ea typeface="標楷體" panose="03000509000000000000" pitchFamily="65" charset="-120"/>
                <a:cs typeface="Times New Roman" pitchFamily="18" charset="0"/>
              </a:rPr>
              <a:t>自然語言處理與校務研究</a:t>
            </a:r>
            <a:endParaRPr lang="en-US" altLang="zh-TW" dirty="0">
              <a:latin typeface="Times New Roman" pitchFamily="18" charset="0"/>
              <a:ea typeface="標楷體" panose="03000509000000000000" pitchFamily="65" charset="-120"/>
              <a:cs typeface="Times New Roman" pitchFamily="18" charset="0"/>
            </a:endParaRPr>
          </a:p>
          <a:p>
            <a:pPr>
              <a:spcBef>
                <a:spcPts val="1200"/>
              </a:spcBef>
            </a:pPr>
            <a:r>
              <a:rPr lang="zh-TW" altLang="en-US" dirty="0" smtClean="0">
                <a:latin typeface="Times New Roman" pitchFamily="18" charset="0"/>
                <a:ea typeface="標楷體" panose="03000509000000000000" pitchFamily="65" charset="-120"/>
                <a:cs typeface="Times New Roman" pitchFamily="18" charset="0"/>
              </a:rPr>
              <a:t>常</a:t>
            </a:r>
            <a:r>
              <a:rPr lang="zh-TW" altLang="en-US" dirty="0">
                <a:latin typeface="Times New Roman" pitchFamily="18" charset="0"/>
                <a:ea typeface="標楷體" panose="03000509000000000000" pitchFamily="65" charset="-120"/>
                <a:cs typeface="Times New Roman" pitchFamily="18" charset="0"/>
              </a:rPr>
              <a:t>用工具：</a:t>
            </a:r>
            <a:r>
              <a:rPr lang="en-US" altLang="zh-TW" dirty="0">
                <a:latin typeface="Times New Roman" pitchFamily="18" charset="0"/>
                <a:ea typeface="標楷體" panose="03000509000000000000" pitchFamily="65" charset="-120"/>
                <a:cs typeface="Times New Roman" pitchFamily="18" charset="0"/>
              </a:rPr>
              <a:t>R</a:t>
            </a:r>
            <a:r>
              <a:rPr lang="zh-TW" altLang="en-US" dirty="0">
                <a:latin typeface="Times New Roman" pitchFamily="18" charset="0"/>
                <a:ea typeface="標楷體" panose="03000509000000000000" pitchFamily="65" charset="-120"/>
                <a:cs typeface="Times New Roman" pitchFamily="18" charset="0"/>
              </a:rPr>
              <a:t>、</a:t>
            </a:r>
            <a:r>
              <a:rPr lang="en-US" altLang="zh-TW" dirty="0">
                <a:latin typeface="Times New Roman" pitchFamily="18" charset="0"/>
                <a:ea typeface="標楷體" panose="03000509000000000000" pitchFamily="65" charset="-120"/>
                <a:cs typeface="Times New Roman" pitchFamily="18" charset="0"/>
              </a:rPr>
              <a:t>Python</a:t>
            </a:r>
            <a:r>
              <a:rPr lang="zh-TW" altLang="en-US" dirty="0">
                <a:latin typeface="Times New Roman" pitchFamily="18" charset="0"/>
                <a:ea typeface="標楷體" panose="03000509000000000000" pitchFamily="65" charset="-120"/>
                <a:cs typeface="Times New Roman" pitchFamily="18" charset="0"/>
              </a:rPr>
              <a:t>、</a:t>
            </a:r>
            <a:r>
              <a:rPr lang="en-US" altLang="zh-TW" dirty="0">
                <a:latin typeface="Times New Roman" pitchFamily="18" charset="0"/>
                <a:ea typeface="標楷體" panose="03000509000000000000" pitchFamily="65" charset="-120"/>
                <a:cs typeface="Times New Roman" pitchFamily="18" charset="0"/>
              </a:rPr>
              <a:t> Excel </a:t>
            </a:r>
            <a:r>
              <a:rPr lang="zh-TW" altLang="en-US" dirty="0" smtClean="0">
                <a:latin typeface="Times New Roman" pitchFamily="18" charset="0"/>
                <a:ea typeface="標楷體" panose="03000509000000000000" pitchFamily="65" charset="-120"/>
                <a:cs typeface="Times New Roman" pitchFamily="18" charset="0"/>
              </a:rPr>
              <a:t>、</a:t>
            </a:r>
            <a:r>
              <a:rPr lang="en-US" altLang="zh-TW" dirty="0" smtClean="0">
                <a:latin typeface="Times New Roman" pitchFamily="18" charset="0"/>
                <a:ea typeface="標楷體" panose="03000509000000000000" pitchFamily="65" charset="-120"/>
                <a:cs typeface="Times New Roman" pitchFamily="18" charset="0"/>
              </a:rPr>
              <a:t>SPSS</a:t>
            </a:r>
            <a:endParaRPr lang="en-US" altLang="zh-TW" dirty="0">
              <a:latin typeface="Times New Roman" pitchFamily="18" charset="0"/>
              <a:ea typeface="標楷體" panose="03000509000000000000" pitchFamily="65" charset="-120"/>
              <a:cs typeface="Times New Roman" pitchFamily="18" charset="0"/>
            </a:endParaRPr>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2</a:t>
            </a:fld>
            <a:endParaRPr lang="zh-TW"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Times New Roman" pitchFamily="18" charset="0"/>
                <a:ea typeface="標楷體" panose="03000509000000000000" pitchFamily="65" charset="-120"/>
                <a:cs typeface="Times New Roman" pitchFamily="18" charset="0"/>
              </a:rPr>
              <a:t>大綱</a:t>
            </a:r>
            <a:endParaRPr lang="zh-TW" altLang="en-US" dirty="0">
              <a:latin typeface="Times New Roman" pitchFamily="18" charset="0"/>
              <a:ea typeface="標楷體" panose="03000509000000000000" pitchFamily="65" charset="-120"/>
              <a:cs typeface="Times New Roman" pitchFamily="18" charset="0"/>
            </a:endParaRPr>
          </a:p>
        </p:txBody>
      </p:sp>
      <p:sp>
        <p:nvSpPr>
          <p:cNvPr id="3" name="內容版面配置區 2"/>
          <p:cNvSpPr>
            <a:spLocks noGrp="1"/>
          </p:cNvSpPr>
          <p:nvPr>
            <p:ph idx="1"/>
          </p:nvPr>
        </p:nvSpPr>
        <p:spPr>
          <a:xfrm>
            <a:off x="838201" y="1825625"/>
            <a:ext cx="5672380" cy="4351339"/>
          </a:xfrm>
        </p:spPr>
        <p:txBody>
          <a:bodyPr>
            <a:normAutofit/>
          </a:bodyPr>
          <a:lstStyle/>
          <a:p>
            <a:r>
              <a:rPr lang="zh-TW" altLang="en-US" dirty="0" smtClean="0">
                <a:solidFill>
                  <a:srgbClr val="3333FF"/>
                </a:solidFill>
                <a:latin typeface="Times New Roman" pitchFamily="18" charset="0"/>
                <a:ea typeface="標楷體" panose="03000509000000000000" pitchFamily="65" charset="-120"/>
                <a:cs typeface="Times New Roman" pitchFamily="18" charset="0"/>
              </a:rPr>
              <a:t>課程規劃</a:t>
            </a:r>
            <a:endParaRPr lang="en-US" altLang="zh-TW" dirty="0" smtClean="0">
              <a:solidFill>
                <a:srgbClr val="3333FF"/>
              </a:solidFill>
              <a:latin typeface="Times New Roman" pitchFamily="18" charset="0"/>
              <a:ea typeface="標楷體" panose="03000509000000000000" pitchFamily="65" charset="-120"/>
              <a:cs typeface="Times New Roman" pitchFamily="18" charset="0"/>
            </a:endParaRPr>
          </a:p>
          <a:p>
            <a:pPr lvl="1"/>
            <a:r>
              <a:rPr lang="zh-TW" altLang="en-US" dirty="0" smtClean="0"/>
              <a:t>課程總</a:t>
            </a:r>
            <a:r>
              <a:rPr lang="zh-TW" altLang="en-US" dirty="0"/>
              <a:t>覽</a:t>
            </a:r>
            <a:endParaRPr lang="en-US" altLang="zh-TW" dirty="0"/>
          </a:p>
          <a:p>
            <a:pPr lvl="1"/>
            <a:r>
              <a:rPr lang="zh-TW" altLang="en-US" dirty="0" smtClean="0"/>
              <a:t>課程</a:t>
            </a:r>
            <a:r>
              <a:rPr lang="zh-TW" altLang="en-US" dirty="0"/>
              <a:t>相關</a:t>
            </a:r>
            <a:r>
              <a:rPr lang="zh-TW" altLang="en-US" dirty="0" smtClean="0"/>
              <a:t>事項</a:t>
            </a:r>
            <a:endParaRPr lang="en-US" altLang="zh-TW" dirty="0" smtClean="0"/>
          </a:p>
          <a:p>
            <a:r>
              <a:rPr lang="zh-TW" altLang="en-US" dirty="0" smtClean="0">
                <a:solidFill>
                  <a:srgbClr val="3333FF"/>
                </a:solidFill>
                <a:latin typeface="Times New Roman" pitchFamily="18" charset="0"/>
                <a:ea typeface="標楷體" panose="03000509000000000000" pitchFamily="65" charset="-120"/>
                <a:cs typeface="Times New Roman" pitchFamily="18" charset="0"/>
              </a:rPr>
              <a:t>資料科學現況及趨勢</a:t>
            </a:r>
            <a:endParaRPr lang="en-US" altLang="zh-TW" dirty="0">
              <a:solidFill>
                <a:srgbClr val="3333FF"/>
              </a:solidFill>
              <a:latin typeface="Times New Roman" pitchFamily="18" charset="0"/>
              <a:ea typeface="標楷體" panose="03000509000000000000" pitchFamily="65" charset="-120"/>
              <a:cs typeface="Times New Roman" pitchFamily="18" charset="0"/>
            </a:endParaRPr>
          </a:p>
          <a:p>
            <a:pPr lvl="1"/>
            <a:r>
              <a:rPr lang="zh-TW" altLang="en-US" dirty="0" smtClean="0">
                <a:latin typeface="Times New Roman" pitchFamily="18" charset="0"/>
                <a:ea typeface="標楷體" panose="03000509000000000000" pitchFamily="65" charset="-120"/>
                <a:cs typeface="Times New Roman" pitchFamily="18" charset="0"/>
              </a:rPr>
              <a:t>行銷資料科學定義</a:t>
            </a:r>
            <a:endParaRPr lang="en-US" altLang="zh-TW" dirty="0" smtClean="0">
              <a:latin typeface="Times New Roman" pitchFamily="18" charset="0"/>
              <a:ea typeface="標楷體" panose="03000509000000000000" pitchFamily="65" charset="-120"/>
              <a:cs typeface="Times New Roman" pitchFamily="18" charset="0"/>
            </a:endParaRPr>
          </a:p>
          <a:p>
            <a:pPr lvl="1"/>
            <a:r>
              <a:rPr lang="zh-TW" altLang="en-US" dirty="0" smtClean="0">
                <a:latin typeface="Times New Roman" pitchFamily="18" charset="0"/>
                <a:ea typeface="標楷體" panose="03000509000000000000" pitchFamily="65" charset="-120"/>
                <a:cs typeface="Times New Roman" pitchFamily="18" charset="0"/>
              </a:rPr>
              <a:t>資料科學家怎麼說</a:t>
            </a:r>
            <a:r>
              <a:rPr lang="en-US" altLang="zh-TW" dirty="0" smtClean="0">
                <a:latin typeface="Times New Roman" pitchFamily="18" charset="0"/>
                <a:ea typeface="標楷體" panose="03000509000000000000" pitchFamily="65" charset="-120"/>
                <a:cs typeface="Times New Roman" pitchFamily="18" charset="0"/>
              </a:rPr>
              <a:t>?</a:t>
            </a:r>
          </a:p>
          <a:p>
            <a:r>
              <a:rPr lang="zh-TW" altLang="en-US" dirty="0">
                <a:solidFill>
                  <a:srgbClr val="3333FF"/>
                </a:solidFill>
              </a:rPr>
              <a:t>資料</a:t>
            </a:r>
            <a:r>
              <a:rPr lang="zh-TW" altLang="en-US" dirty="0" smtClean="0">
                <a:solidFill>
                  <a:srgbClr val="3333FF"/>
                </a:solidFill>
              </a:rPr>
              <a:t>科學常用資源</a:t>
            </a:r>
            <a:r>
              <a:rPr lang="zh-TW" altLang="en-US" dirty="0">
                <a:solidFill>
                  <a:srgbClr val="3333FF"/>
                </a:solidFill>
              </a:rPr>
              <a:t>簡介</a:t>
            </a:r>
            <a:endParaRPr lang="en-US" altLang="zh-TW" dirty="0">
              <a:solidFill>
                <a:srgbClr val="3333FF"/>
              </a:solidFill>
            </a:endParaRPr>
          </a:p>
          <a:p>
            <a:pPr lvl="1"/>
            <a:r>
              <a:rPr lang="en-US" altLang="zh-TW" dirty="0" err="1" smtClean="0">
                <a:latin typeface="Times New Roman" pitchFamily="18" charset="0"/>
                <a:ea typeface="標楷體" panose="03000509000000000000" pitchFamily="65" charset="-120"/>
                <a:cs typeface="Times New Roman" pitchFamily="18" charset="0"/>
              </a:rPr>
              <a:t>Github</a:t>
            </a:r>
            <a:endParaRPr lang="en-US" altLang="zh-TW" dirty="0" smtClean="0">
              <a:latin typeface="Times New Roman" pitchFamily="18" charset="0"/>
              <a:ea typeface="標楷體" panose="03000509000000000000" pitchFamily="65" charset="-120"/>
              <a:cs typeface="Times New Roman" pitchFamily="18" charset="0"/>
            </a:endParaRPr>
          </a:p>
          <a:p>
            <a:pPr lvl="1"/>
            <a:r>
              <a:rPr lang="en-US" altLang="zh-TW" dirty="0" err="1" smtClean="0">
                <a:latin typeface="Times New Roman" pitchFamily="18" charset="0"/>
                <a:ea typeface="標楷體" panose="03000509000000000000" pitchFamily="65" charset="-120"/>
                <a:cs typeface="Times New Roman" pitchFamily="18" charset="0"/>
              </a:rPr>
              <a:t>Giteye</a:t>
            </a:r>
            <a:endParaRPr lang="en-US" altLang="zh-TW" dirty="0" smtClean="0">
              <a:latin typeface="Times New Roman" pitchFamily="18" charset="0"/>
              <a:ea typeface="標楷體" panose="03000509000000000000" pitchFamily="65" charset="-120"/>
              <a:cs typeface="Times New Roman" pitchFamily="18" charset="0"/>
            </a:endParaRPr>
          </a:p>
          <a:p>
            <a:pPr lvl="1"/>
            <a:r>
              <a:rPr lang="en-US" altLang="zh-TW" dirty="0" err="1" smtClean="0">
                <a:latin typeface="Times New Roman" pitchFamily="18" charset="0"/>
                <a:ea typeface="標楷體" panose="03000509000000000000" pitchFamily="65" charset="-120"/>
                <a:cs typeface="Times New Roman" pitchFamily="18" charset="0"/>
              </a:rPr>
              <a:t>Kaggle</a:t>
            </a:r>
            <a:endParaRPr lang="en-US" altLang="zh-TW" dirty="0" smtClean="0">
              <a:latin typeface="Times New Roman" pitchFamily="18" charset="0"/>
              <a:ea typeface="標楷體" panose="03000509000000000000" pitchFamily="65" charset="-120"/>
              <a:cs typeface="Times New Roman" pitchFamily="18" charset="0"/>
            </a:endParaRPr>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20</a:t>
            </a:fld>
            <a:endParaRPr lang="zh-TW" altLang="en-US"/>
          </a:p>
        </p:txBody>
      </p:sp>
      <p:sp>
        <p:nvSpPr>
          <p:cNvPr id="6" name="內容版面配置區 2"/>
          <p:cNvSpPr txBox="1"/>
          <p:nvPr/>
        </p:nvSpPr>
        <p:spPr>
          <a:xfrm>
            <a:off x="6510580" y="1825625"/>
            <a:ext cx="5174740" cy="4792151"/>
          </a:xfrm>
          <a:prstGeom prst="rect">
            <a:avLst/>
          </a:prstGeom>
        </p:spPr>
        <p:txBody>
          <a:bodyPr vert="horz" lIns="121917" tIns="60958" rIns="121917" bIns="60958" rtlCol="0">
            <a:normAutofit/>
          </a:bodyPr>
          <a:lstStyle>
            <a:lvl1pPr marL="514350" indent="-514350" algn="l" defTabSz="913765" rtl="0" eaLnBrk="1" latinLnBrk="0" hangingPunct="1">
              <a:lnSpc>
                <a:spcPct val="90000"/>
              </a:lnSpc>
              <a:spcBef>
                <a:spcPts val="1000"/>
              </a:spcBef>
              <a:buClr>
                <a:srgbClr val="3333FF"/>
              </a:buClr>
              <a:buFont typeface="+mj-lt"/>
              <a:buAutoNum type="arabicPeriod"/>
              <a:defRPr sz="2800" kern="1200">
                <a:solidFill>
                  <a:schemeClr val="tx1"/>
                </a:solidFill>
                <a:latin typeface="Times New Roman" pitchFamily="18" charset="0"/>
                <a:ea typeface="標楷體" panose="03000509000000000000" pitchFamily="65" charset="-120"/>
                <a:cs typeface="Times New Roman" pitchFamily="18" charset="0"/>
              </a:defRPr>
            </a:lvl1pPr>
            <a:lvl2pPr marL="914400" indent="-457200" algn="l" defTabSz="913765" rtl="0" eaLnBrk="1" latinLnBrk="0" hangingPunct="1">
              <a:lnSpc>
                <a:spcPct val="90000"/>
              </a:lnSpc>
              <a:spcBef>
                <a:spcPts val="500"/>
              </a:spcBef>
              <a:buFont typeface="+mj-lt"/>
              <a:buAutoNum type="arabicParenR"/>
              <a:defRPr sz="2400" kern="1200">
                <a:solidFill>
                  <a:schemeClr val="tx1"/>
                </a:solidFill>
                <a:latin typeface="Times New Roman" pitchFamily="18" charset="0"/>
                <a:ea typeface="標楷體" panose="03000509000000000000" pitchFamily="65" charset="-120"/>
                <a:cs typeface="Times New Roman" pitchFamily="18" charset="0"/>
              </a:defRPr>
            </a:lvl2pPr>
            <a:lvl3pPr marL="1143000" indent="-228600" algn="l" defTabSz="913765" rtl="0" eaLnBrk="1" latinLnBrk="0" hangingPunct="1">
              <a:lnSpc>
                <a:spcPct val="90000"/>
              </a:lnSpc>
              <a:spcBef>
                <a:spcPts val="500"/>
              </a:spcBef>
              <a:buFont typeface="Arial" charset="0"/>
              <a:buChar char="•"/>
              <a:defRPr sz="2000" kern="1200">
                <a:solidFill>
                  <a:schemeClr val="tx1"/>
                </a:solidFill>
                <a:latin typeface="Times New Roman" pitchFamily="18" charset="0"/>
                <a:ea typeface="標楷體" panose="03000509000000000000" pitchFamily="65" charset="-120"/>
                <a:cs typeface="Times New Roman" pitchFamily="18" charset="0"/>
              </a:defRPr>
            </a:lvl3pPr>
            <a:lvl4pPr marL="1600200" indent="-228600" algn="l" defTabSz="913765" rtl="0" eaLnBrk="1" latinLnBrk="0" hangingPunct="1">
              <a:lnSpc>
                <a:spcPct val="90000"/>
              </a:lnSpc>
              <a:spcBef>
                <a:spcPts val="500"/>
              </a:spcBef>
              <a:buFont typeface="Arial" charset="0"/>
              <a:buChar char="•"/>
              <a:defRPr sz="1800" kern="1200">
                <a:solidFill>
                  <a:schemeClr val="tx1"/>
                </a:solidFill>
                <a:latin typeface="Times New Roman" pitchFamily="18" charset="0"/>
                <a:ea typeface="標楷體" panose="03000509000000000000" pitchFamily="65" charset="-120"/>
                <a:cs typeface="Times New Roman" pitchFamily="18" charset="0"/>
              </a:defRPr>
            </a:lvl4pPr>
            <a:lvl5pPr marL="2057400" indent="-228600" algn="l" defTabSz="913765" rtl="0" eaLnBrk="1" latinLnBrk="0" hangingPunct="1">
              <a:lnSpc>
                <a:spcPct val="90000"/>
              </a:lnSpc>
              <a:spcBef>
                <a:spcPts val="500"/>
              </a:spcBef>
              <a:buFont typeface="Arial" charset="0"/>
              <a:buChar char="•"/>
              <a:defRPr sz="1800" kern="1200">
                <a:solidFill>
                  <a:schemeClr val="tx1"/>
                </a:solidFill>
                <a:latin typeface="Times New Roman" pitchFamily="18" charset="0"/>
                <a:ea typeface="標楷體" panose="03000509000000000000" pitchFamily="65" charset="-120"/>
                <a:cs typeface="Times New Roman" pitchFamily="18" charset="0"/>
              </a:defRPr>
            </a:lvl5pPr>
            <a:lvl6pPr marL="25146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a:buFont typeface="+mj-lt"/>
              <a:buAutoNum type="arabicPeriod" startAt="4"/>
            </a:pPr>
            <a:r>
              <a:rPr lang="zh-TW" altLang="en-US" dirty="0">
                <a:solidFill>
                  <a:srgbClr val="3333FF"/>
                </a:solidFill>
              </a:rPr>
              <a:t>軟體介紹</a:t>
            </a:r>
            <a:endParaRPr lang="en-US" altLang="zh-TW" dirty="0">
              <a:solidFill>
                <a:srgbClr val="3333FF"/>
              </a:solidFill>
            </a:endParaRPr>
          </a:p>
          <a:p>
            <a:pPr lvl="1"/>
            <a:r>
              <a:rPr lang="zh-TW" altLang="en-US" kern="0" dirty="0"/>
              <a:t>為什麼選擇開放軟體</a:t>
            </a:r>
            <a:r>
              <a:rPr lang="en-US" altLang="zh-TW" kern="0" dirty="0"/>
              <a:t>?</a:t>
            </a:r>
          </a:p>
          <a:p>
            <a:pPr lvl="1"/>
            <a:r>
              <a:rPr lang="zh-TW" altLang="en-US" kern="0" dirty="0"/>
              <a:t>付費與開放軟體比較</a:t>
            </a:r>
            <a:endParaRPr lang="en-US" altLang="zh-TW" kern="0" dirty="0"/>
          </a:p>
          <a:p>
            <a:pPr lvl="1"/>
            <a:r>
              <a:rPr lang="zh-TW" altLang="en-US" kern="0" dirty="0"/>
              <a:t>開放軟體</a:t>
            </a:r>
            <a:r>
              <a:rPr lang="zh-TW" altLang="en-US" kern="0" dirty="0" smtClean="0"/>
              <a:t>工作機會</a:t>
            </a:r>
            <a:endParaRPr lang="en-US" altLang="zh-TW" kern="0" dirty="0" smtClean="0"/>
          </a:p>
          <a:p>
            <a:pPr lvl="1"/>
            <a:r>
              <a:rPr lang="zh-TW" altLang="en-US" kern="0" dirty="0" smtClean="0"/>
              <a:t>實作課程選擇的軟體</a:t>
            </a:r>
            <a:endParaRPr lang="en-US" altLang="zh-TW" kern="0" dirty="0" smtClean="0"/>
          </a:p>
          <a:p>
            <a:pPr>
              <a:buAutoNum type="arabicPeriod" startAt="4"/>
            </a:pPr>
            <a:r>
              <a:rPr lang="en-US" altLang="zh-TW" dirty="0">
                <a:solidFill>
                  <a:srgbClr val="3333FF"/>
                </a:solidFill>
              </a:rPr>
              <a:t>R</a:t>
            </a:r>
            <a:r>
              <a:rPr lang="zh-TW" altLang="en-US" dirty="0" smtClean="0">
                <a:solidFill>
                  <a:srgbClr val="3333FF"/>
                </a:solidFill>
              </a:rPr>
              <a:t>語言基礎</a:t>
            </a:r>
            <a:endParaRPr lang="en-US" altLang="zh-TW" dirty="0" smtClean="0">
              <a:solidFill>
                <a:srgbClr val="3333FF"/>
              </a:solidFill>
            </a:endParaRPr>
          </a:p>
          <a:p>
            <a:pPr lvl="1">
              <a:buAutoNum type="arabicPeriod" startAt="3"/>
            </a:pPr>
            <a:endParaRPr lang="en-US" altLang="zh-TW" dirty="0" smtClean="0"/>
          </a:p>
        </p:txBody>
      </p:sp>
      <p:pic>
        <p:nvPicPr>
          <p:cNvPr id="8" name="Picture 2" descr="Image result for pytorch image dem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17947" y="1244916"/>
            <a:ext cx="994198" cy="1161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6577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大家猜猜這兩種軟體各多少錢</a:t>
            </a:r>
            <a:r>
              <a:rPr lang="en-US" altLang="zh-TW" dirty="0" smtClean="0"/>
              <a:t>?</a:t>
            </a:r>
            <a:endParaRPr lang="zh-TW" altLang="en-US" dirty="0"/>
          </a:p>
        </p:txBody>
      </p:sp>
      <p:sp>
        <p:nvSpPr>
          <p:cNvPr id="3" name="Content Placeholder 2"/>
          <p:cNvSpPr>
            <a:spLocks noGrp="1"/>
          </p:cNvSpPr>
          <p:nvPr>
            <p:ph idx="1"/>
          </p:nvPr>
        </p:nvSpPr>
        <p:spPr>
          <a:xfrm>
            <a:off x="2706688" y="2017714"/>
            <a:ext cx="2144712" cy="546599"/>
          </a:xfrm>
        </p:spPr>
        <p:txBody>
          <a:bodyPr/>
          <a:lstStyle/>
          <a:p>
            <a:r>
              <a:rPr lang="en-US" altLang="zh-TW" sz="2400" dirty="0" smtClean="0"/>
              <a:t>A</a:t>
            </a:r>
            <a:r>
              <a:rPr lang="zh-TW" altLang="en-US" sz="2400" dirty="0" smtClean="0"/>
              <a:t>軟體</a:t>
            </a:r>
            <a:endParaRPr lang="zh-TW" altLang="en-US" sz="2400" dirty="0"/>
          </a:p>
        </p:txBody>
      </p:sp>
      <p:pic>
        <p:nvPicPr>
          <p:cNvPr id="4" name="Content Placeholder 4"/>
          <p:cNvPicPr>
            <a:picLocks noChangeAspect="1"/>
          </p:cNvPicPr>
          <p:nvPr/>
        </p:nvPicPr>
        <p:blipFill rotWithShape="1">
          <a:blip r:embed="rId2">
            <a:extLst>
              <a:ext uri="{28A0092B-C50C-407E-A947-70E740481C1C}">
                <a14:useLocalDpi xmlns:a14="http://schemas.microsoft.com/office/drawing/2010/main" val="0"/>
              </a:ext>
            </a:extLst>
          </a:blip>
          <a:srcRect t="3291"/>
          <a:stretch>
            <a:fillRect/>
          </a:stretch>
        </p:blipFill>
        <p:spPr bwMode="auto">
          <a:xfrm>
            <a:off x="2051940" y="2730501"/>
            <a:ext cx="4047669" cy="357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2"/>
          <p:cNvSpPr txBox="1"/>
          <p:nvPr/>
        </p:nvSpPr>
        <p:spPr bwMode="auto">
          <a:xfrm>
            <a:off x="7210657" y="2017714"/>
            <a:ext cx="2542943" cy="546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1" fontAlgn="base" hangingPunct="1">
              <a:spcBef>
                <a:spcPct val="20000"/>
              </a:spcBef>
              <a:spcAft>
                <a:spcPct val="0"/>
              </a:spcAft>
              <a:buClr>
                <a:schemeClr val="folHlink"/>
              </a:buClr>
              <a:buSzPct val="60000"/>
              <a:buFont typeface="Wingdings" panose="05000000000000000000" charset="2"/>
              <a:buChar char="l"/>
              <a:defRPr kumimoji="1" sz="2400">
                <a:solidFill>
                  <a:schemeClr val="tx1"/>
                </a:solidFill>
                <a:latin typeface="+mn-lt"/>
                <a:ea typeface="+mn-ea"/>
                <a:cs typeface="+mn-cs"/>
              </a:defRPr>
            </a:lvl1pPr>
            <a:lvl2pPr marL="557530" indent="-214630" algn="l" rtl="0" eaLnBrk="1" fontAlgn="base" hangingPunct="1">
              <a:spcBef>
                <a:spcPct val="20000"/>
              </a:spcBef>
              <a:spcAft>
                <a:spcPct val="0"/>
              </a:spcAft>
              <a:buClr>
                <a:schemeClr val="hlink"/>
              </a:buClr>
              <a:buSzPct val="55000"/>
              <a:buFont typeface="Wingdings" panose="05000000000000000000" charset="2"/>
              <a:buChar char="n"/>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folHlink"/>
              </a:buClr>
              <a:buSzPct val="50000"/>
              <a:buFont typeface="Wingdings" panose="05000000000000000000" charset="2"/>
              <a:buChar char="ü"/>
              <a:defRPr kumimoji="1" sz="1800">
                <a:solidFill>
                  <a:schemeClr val="tx1"/>
                </a:solidFill>
                <a:latin typeface="+mn-lt"/>
                <a:ea typeface="+mn-ea"/>
              </a:defRPr>
            </a:lvl3pPr>
            <a:lvl4pPr marL="1200150" indent="-171450" algn="l" rtl="0" eaLnBrk="1" fontAlgn="base" hangingPunct="1">
              <a:spcBef>
                <a:spcPct val="20000"/>
              </a:spcBef>
              <a:spcAft>
                <a:spcPct val="0"/>
              </a:spcAft>
              <a:buClr>
                <a:schemeClr val="accent2"/>
              </a:buClr>
              <a:buSzPct val="55000"/>
              <a:buFont typeface="Wingdings" panose="05000000000000000000" charset="2"/>
              <a:buChar char="n"/>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9pPr>
          </a:lstStyle>
          <a:p>
            <a:endParaRPr lang="zh-TW" altLang="en-US" kern="0" dirty="0"/>
          </a:p>
        </p:txBody>
      </p:sp>
      <p:pic>
        <p:nvPicPr>
          <p:cNvPr id="7" name="Picture 6"/>
          <p:cNvPicPr>
            <a:picLocks noChangeAspect="1"/>
          </p:cNvPicPr>
          <p:nvPr/>
        </p:nvPicPr>
        <p:blipFill rotWithShape="1">
          <a:blip r:embed="rId3"/>
          <a:srcRect t="3215"/>
          <a:stretch>
            <a:fillRect/>
          </a:stretch>
        </p:blipFill>
        <p:spPr>
          <a:xfrm>
            <a:off x="6384480" y="2686051"/>
            <a:ext cx="3989835" cy="3664449"/>
          </a:xfrm>
          <a:prstGeom prst="rect">
            <a:avLst/>
          </a:prstGeom>
        </p:spPr>
      </p:pic>
      <p:sp>
        <p:nvSpPr>
          <p:cNvPr id="9" name="Rectangle 8"/>
          <p:cNvSpPr/>
          <p:nvPr/>
        </p:nvSpPr>
        <p:spPr>
          <a:xfrm>
            <a:off x="2108200" y="2876550"/>
            <a:ext cx="755650" cy="279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Content Placeholder 2"/>
          <p:cNvSpPr txBox="1"/>
          <p:nvPr/>
        </p:nvSpPr>
        <p:spPr bwMode="auto">
          <a:xfrm>
            <a:off x="7210656" y="2017714"/>
            <a:ext cx="2144712" cy="546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1" fontAlgn="base" hangingPunct="1">
              <a:spcBef>
                <a:spcPct val="20000"/>
              </a:spcBef>
              <a:spcAft>
                <a:spcPct val="0"/>
              </a:spcAft>
              <a:buClr>
                <a:schemeClr val="folHlink"/>
              </a:buClr>
              <a:buSzPct val="60000"/>
              <a:buFont typeface="Wingdings" panose="05000000000000000000" charset="2"/>
              <a:buChar char="l"/>
              <a:defRPr kumimoji="1" sz="2400">
                <a:solidFill>
                  <a:schemeClr val="tx1"/>
                </a:solidFill>
                <a:latin typeface="+mn-lt"/>
                <a:ea typeface="+mn-ea"/>
                <a:cs typeface="+mn-cs"/>
              </a:defRPr>
            </a:lvl1pPr>
            <a:lvl2pPr marL="557530" indent="-214630" algn="l" rtl="0" eaLnBrk="1" fontAlgn="base" hangingPunct="1">
              <a:spcBef>
                <a:spcPct val="20000"/>
              </a:spcBef>
              <a:spcAft>
                <a:spcPct val="0"/>
              </a:spcAft>
              <a:buClr>
                <a:schemeClr val="hlink"/>
              </a:buClr>
              <a:buSzPct val="55000"/>
              <a:buFont typeface="Wingdings" panose="05000000000000000000" charset="2"/>
              <a:buChar char="n"/>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folHlink"/>
              </a:buClr>
              <a:buSzPct val="50000"/>
              <a:buFont typeface="Wingdings" panose="05000000000000000000" charset="2"/>
              <a:buChar char="ü"/>
              <a:defRPr kumimoji="1" sz="1800">
                <a:solidFill>
                  <a:schemeClr val="tx1"/>
                </a:solidFill>
                <a:latin typeface="+mn-lt"/>
                <a:ea typeface="+mn-ea"/>
              </a:defRPr>
            </a:lvl3pPr>
            <a:lvl4pPr marL="1200150" indent="-171450" algn="l" rtl="0" eaLnBrk="1" fontAlgn="base" hangingPunct="1">
              <a:spcBef>
                <a:spcPct val="20000"/>
              </a:spcBef>
              <a:spcAft>
                <a:spcPct val="0"/>
              </a:spcAft>
              <a:buClr>
                <a:schemeClr val="accent2"/>
              </a:buClr>
              <a:buSzPct val="55000"/>
              <a:buFont typeface="Wingdings" panose="05000000000000000000" charset="2"/>
              <a:buChar char="n"/>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9pPr>
          </a:lstStyle>
          <a:p>
            <a:r>
              <a:rPr lang="en-US" altLang="zh-TW" kern="0" dirty="0"/>
              <a:t>B</a:t>
            </a:r>
            <a:r>
              <a:rPr lang="zh-TW" altLang="en-US" kern="0" dirty="0"/>
              <a:t>軟體</a:t>
            </a:r>
          </a:p>
        </p:txBody>
      </p:sp>
      <p:sp>
        <p:nvSpPr>
          <p:cNvPr id="5" name="Slide Number Placeholder 4"/>
          <p:cNvSpPr>
            <a:spLocks noGrp="1"/>
          </p:cNvSpPr>
          <p:nvPr>
            <p:ph type="sldNum" sz="quarter" idx="12"/>
          </p:nvPr>
        </p:nvSpPr>
        <p:spPr/>
        <p:txBody>
          <a:bodyPr/>
          <a:lstStyle/>
          <a:p>
            <a:fld id="{849DCDFE-E9AF-4D91-9097-CC270D138A40}" type="slidenum">
              <a:rPr lang="zh-TW" altLang="en-US" smtClean="0"/>
              <a:t>21</a:t>
            </a:fld>
            <a:endParaRPr lang="zh-TW" alt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資料編及與檢視</a:t>
            </a:r>
            <a:endParaRPr lang="zh-TW" alt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a:fillRect/>
          </a:stretch>
        </p:blipFill>
        <p:spPr>
          <a:xfrm>
            <a:off x="2224047" y="2564312"/>
            <a:ext cx="4056339" cy="4215790"/>
          </a:xfrm>
          <a:prstGeom prst="rect">
            <a:avLst/>
          </a:prstGeom>
        </p:spPr>
      </p:pic>
      <p:pic>
        <p:nvPicPr>
          <p:cNvPr id="5" name="Picture 4"/>
          <p:cNvPicPr>
            <a:picLocks noChangeAspect="1"/>
          </p:cNvPicPr>
          <p:nvPr/>
        </p:nvPicPr>
        <p:blipFill rotWithShape="1">
          <a:blip r:embed="rId3"/>
          <a:srcRect t="13269" r="2258"/>
          <a:stretch>
            <a:fillRect/>
          </a:stretch>
        </p:blipFill>
        <p:spPr>
          <a:xfrm>
            <a:off x="6374928" y="2651382"/>
            <a:ext cx="3981043" cy="4039943"/>
          </a:xfrm>
          <a:prstGeom prst="rect">
            <a:avLst/>
          </a:prstGeom>
        </p:spPr>
      </p:pic>
      <p:sp>
        <p:nvSpPr>
          <p:cNvPr id="6" name="Content Placeholder 2"/>
          <p:cNvSpPr txBox="1"/>
          <p:nvPr/>
        </p:nvSpPr>
        <p:spPr bwMode="auto">
          <a:xfrm>
            <a:off x="2706688" y="2017714"/>
            <a:ext cx="2144712" cy="546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1" fontAlgn="base" hangingPunct="1">
              <a:spcBef>
                <a:spcPct val="20000"/>
              </a:spcBef>
              <a:spcAft>
                <a:spcPct val="0"/>
              </a:spcAft>
              <a:buClr>
                <a:schemeClr val="folHlink"/>
              </a:buClr>
              <a:buSzPct val="60000"/>
              <a:buFont typeface="Wingdings" panose="05000000000000000000" charset="2"/>
              <a:buChar char="l"/>
              <a:defRPr kumimoji="1" sz="2400">
                <a:solidFill>
                  <a:schemeClr val="tx1"/>
                </a:solidFill>
                <a:latin typeface="+mn-lt"/>
                <a:ea typeface="+mn-ea"/>
                <a:cs typeface="+mn-cs"/>
              </a:defRPr>
            </a:lvl1pPr>
            <a:lvl2pPr marL="557530" indent="-214630" algn="l" rtl="0" eaLnBrk="1" fontAlgn="base" hangingPunct="1">
              <a:spcBef>
                <a:spcPct val="20000"/>
              </a:spcBef>
              <a:spcAft>
                <a:spcPct val="0"/>
              </a:spcAft>
              <a:buClr>
                <a:schemeClr val="hlink"/>
              </a:buClr>
              <a:buSzPct val="55000"/>
              <a:buFont typeface="Wingdings" panose="05000000000000000000" charset="2"/>
              <a:buChar char="n"/>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folHlink"/>
              </a:buClr>
              <a:buSzPct val="50000"/>
              <a:buFont typeface="Wingdings" panose="05000000000000000000" charset="2"/>
              <a:buChar char="ü"/>
              <a:defRPr kumimoji="1" sz="1800">
                <a:solidFill>
                  <a:schemeClr val="tx1"/>
                </a:solidFill>
                <a:latin typeface="+mn-lt"/>
                <a:ea typeface="+mn-ea"/>
              </a:defRPr>
            </a:lvl3pPr>
            <a:lvl4pPr marL="1200150" indent="-171450" algn="l" rtl="0" eaLnBrk="1" fontAlgn="base" hangingPunct="1">
              <a:spcBef>
                <a:spcPct val="20000"/>
              </a:spcBef>
              <a:spcAft>
                <a:spcPct val="0"/>
              </a:spcAft>
              <a:buClr>
                <a:schemeClr val="accent2"/>
              </a:buClr>
              <a:buSzPct val="55000"/>
              <a:buFont typeface="Wingdings" panose="05000000000000000000" charset="2"/>
              <a:buChar char="n"/>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9pPr>
          </a:lstStyle>
          <a:p>
            <a:r>
              <a:rPr lang="en-US" altLang="zh-TW" kern="0"/>
              <a:t>A</a:t>
            </a:r>
            <a:r>
              <a:rPr lang="zh-TW" altLang="en-US" kern="0"/>
              <a:t>軟體</a:t>
            </a:r>
            <a:endParaRPr lang="zh-TW" altLang="en-US" kern="0" dirty="0"/>
          </a:p>
        </p:txBody>
      </p:sp>
      <p:sp>
        <p:nvSpPr>
          <p:cNvPr id="7" name="Content Placeholder 2"/>
          <p:cNvSpPr txBox="1"/>
          <p:nvPr/>
        </p:nvSpPr>
        <p:spPr bwMode="auto">
          <a:xfrm>
            <a:off x="7210656" y="2017714"/>
            <a:ext cx="2144712" cy="546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1" fontAlgn="base" hangingPunct="1">
              <a:spcBef>
                <a:spcPct val="20000"/>
              </a:spcBef>
              <a:spcAft>
                <a:spcPct val="0"/>
              </a:spcAft>
              <a:buClr>
                <a:schemeClr val="folHlink"/>
              </a:buClr>
              <a:buSzPct val="60000"/>
              <a:buFont typeface="Wingdings" panose="05000000000000000000" charset="2"/>
              <a:buChar char="l"/>
              <a:defRPr kumimoji="1" sz="2400">
                <a:solidFill>
                  <a:schemeClr val="tx1"/>
                </a:solidFill>
                <a:latin typeface="+mn-lt"/>
                <a:ea typeface="+mn-ea"/>
                <a:cs typeface="+mn-cs"/>
              </a:defRPr>
            </a:lvl1pPr>
            <a:lvl2pPr marL="557530" indent="-214630" algn="l" rtl="0" eaLnBrk="1" fontAlgn="base" hangingPunct="1">
              <a:spcBef>
                <a:spcPct val="20000"/>
              </a:spcBef>
              <a:spcAft>
                <a:spcPct val="0"/>
              </a:spcAft>
              <a:buClr>
                <a:schemeClr val="hlink"/>
              </a:buClr>
              <a:buSzPct val="55000"/>
              <a:buFont typeface="Wingdings" panose="05000000000000000000" charset="2"/>
              <a:buChar char="n"/>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folHlink"/>
              </a:buClr>
              <a:buSzPct val="50000"/>
              <a:buFont typeface="Wingdings" panose="05000000000000000000" charset="2"/>
              <a:buChar char="ü"/>
              <a:defRPr kumimoji="1" sz="1800">
                <a:solidFill>
                  <a:schemeClr val="tx1"/>
                </a:solidFill>
                <a:latin typeface="+mn-lt"/>
                <a:ea typeface="+mn-ea"/>
              </a:defRPr>
            </a:lvl3pPr>
            <a:lvl4pPr marL="1200150" indent="-171450" algn="l" rtl="0" eaLnBrk="1" fontAlgn="base" hangingPunct="1">
              <a:spcBef>
                <a:spcPct val="20000"/>
              </a:spcBef>
              <a:spcAft>
                <a:spcPct val="0"/>
              </a:spcAft>
              <a:buClr>
                <a:schemeClr val="accent2"/>
              </a:buClr>
              <a:buSzPct val="55000"/>
              <a:buFont typeface="Wingdings" panose="05000000000000000000" charset="2"/>
              <a:buChar char="n"/>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9pPr>
          </a:lstStyle>
          <a:p>
            <a:r>
              <a:rPr lang="en-US" altLang="zh-TW" kern="0" dirty="0"/>
              <a:t>B</a:t>
            </a:r>
            <a:r>
              <a:rPr lang="zh-TW" altLang="en-US" kern="0" dirty="0"/>
              <a:t>軟體</a:t>
            </a:r>
          </a:p>
        </p:txBody>
      </p:sp>
      <p:sp>
        <p:nvSpPr>
          <p:cNvPr id="3" name="Slide Number Placeholder 2"/>
          <p:cNvSpPr>
            <a:spLocks noGrp="1"/>
          </p:cNvSpPr>
          <p:nvPr>
            <p:ph type="sldNum" sz="quarter" idx="12"/>
          </p:nvPr>
        </p:nvSpPr>
        <p:spPr/>
        <p:txBody>
          <a:bodyPr/>
          <a:lstStyle/>
          <a:p>
            <a:fld id="{849DCDFE-E9AF-4D91-9097-CC270D138A40}" type="slidenum">
              <a:rPr lang="zh-TW" altLang="en-US" smtClean="0"/>
              <a:t>22</a:t>
            </a:fld>
            <a:endParaRPr lang="zh-TW" alt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軟體繪圖種類</a:t>
            </a:r>
            <a:endParaRPr lang="zh-TW" alt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a:fillRect/>
          </a:stretch>
        </p:blipFill>
        <p:spPr>
          <a:xfrm>
            <a:off x="2417145" y="2564312"/>
            <a:ext cx="3415325" cy="3448050"/>
          </a:xfrm>
        </p:spPr>
      </p:pic>
      <p:pic>
        <p:nvPicPr>
          <p:cNvPr id="5" name="Picture 4"/>
          <p:cNvPicPr>
            <a:picLocks noChangeAspect="1"/>
          </p:cNvPicPr>
          <p:nvPr/>
        </p:nvPicPr>
        <p:blipFill rotWithShape="1">
          <a:blip r:embed="rId3"/>
          <a:srcRect/>
          <a:stretch>
            <a:fillRect/>
          </a:stretch>
        </p:blipFill>
        <p:spPr>
          <a:xfrm>
            <a:off x="6305551" y="2564312"/>
            <a:ext cx="3811461" cy="2659062"/>
          </a:xfrm>
          <a:prstGeom prst="rect">
            <a:avLst/>
          </a:prstGeom>
        </p:spPr>
      </p:pic>
      <p:sp>
        <p:nvSpPr>
          <p:cNvPr id="6" name="Rectangle 5"/>
          <p:cNvSpPr/>
          <p:nvPr/>
        </p:nvSpPr>
        <p:spPr>
          <a:xfrm>
            <a:off x="2417145" y="2715246"/>
            <a:ext cx="310549" cy="279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Rectangle 6"/>
          <p:cNvSpPr/>
          <p:nvPr/>
        </p:nvSpPr>
        <p:spPr>
          <a:xfrm>
            <a:off x="2417144" y="2994646"/>
            <a:ext cx="1164256" cy="279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Content Placeholder 2"/>
          <p:cNvSpPr txBox="1"/>
          <p:nvPr/>
        </p:nvSpPr>
        <p:spPr bwMode="auto">
          <a:xfrm>
            <a:off x="2706688" y="2017714"/>
            <a:ext cx="2144712" cy="546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1" fontAlgn="base" hangingPunct="1">
              <a:spcBef>
                <a:spcPct val="20000"/>
              </a:spcBef>
              <a:spcAft>
                <a:spcPct val="0"/>
              </a:spcAft>
              <a:buClr>
                <a:schemeClr val="folHlink"/>
              </a:buClr>
              <a:buSzPct val="60000"/>
              <a:buFont typeface="Wingdings" panose="05000000000000000000" charset="2"/>
              <a:buChar char="l"/>
              <a:defRPr kumimoji="1" sz="2400">
                <a:solidFill>
                  <a:schemeClr val="tx1"/>
                </a:solidFill>
                <a:latin typeface="+mn-lt"/>
                <a:ea typeface="+mn-ea"/>
                <a:cs typeface="+mn-cs"/>
              </a:defRPr>
            </a:lvl1pPr>
            <a:lvl2pPr marL="557530" indent="-214630" algn="l" rtl="0" eaLnBrk="1" fontAlgn="base" hangingPunct="1">
              <a:spcBef>
                <a:spcPct val="20000"/>
              </a:spcBef>
              <a:spcAft>
                <a:spcPct val="0"/>
              </a:spcAft>
              <a:buClr>
                <a:schemeClr val="hlink"/>
              </a:buClr>
              <a:buSzPct val="55000"/>
              <a:buFont typeface="Wingdings" panose="05000000000000000000" charset="2"/>
              <a:buChar char="n"/>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folHlink"/>
              </a:buClr>
              <a:buSzPct val="50000"/>
              <a:buFont typeface="Wingdings" panose="05000000000000000000" charset="2"/>
              <a:buChar char="ü"/>
              <a:defRPr kumimoji="1" sz="1800">
                <a:solidFill>
                  <a:schemeClr val="tx1"/>
                </a:solidFill>
                <a:latin typeface="+mn-lt"/>
                <a:ea typeface="+mn-ea"/>
              </a:defRPr>
            </a:lvl3pPr>
            <a:lvl4pPr marL="1200150" indent="-171450" algn="l" rtl="0" eaLnBrk="1" fontAlgn="base" hangingPunct="1">
              <a:spcBef>
                <a:spcPct val="20000"/>
              </a:spcBef>
              <a:spcAft>
                <a:spcPct val="0"/>
              </a:spcAft>
              <a:buClr>
                <a:schemeClr val="accent2"/>
              </a:buClr>
              <a:buSzPct val="55000"/>
              <a:buFont typeface="Wingdings" panose="05000000000000000000" charset="2"/>
              <a:buChar char="n"/>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9pPr>
          </a:lstStyle>
          <a:p>
            <a:r>
              <a:rPr lang="en-US" altLang="zh-TW" kern="0"/>
              <a:t>A</a:t>
            </a:r>
            <a:r>
              <a:rPr lang="zh-TW" altLang="en-US" kern="0"/>
              <a:t>軟體</a:t>
            </a:r>
            <a:endParaRPr lang="zh-TW" altLang="en-US" kern="0" dirty="0"/>
          </a:p>
        </p:txBody>
      </p:sp>
      <p:sp>
        <p:nvSpPr>
          <p:cNvPr id="9" name="Content Placeholder 2"/>
          <p:cNvSpPr txBox="1"/>
          <p:nvPr/>
        </p:nvSpPr>
        <p:spPr bwMode="auto">
          <a:xfrm>
            <a:off x="7210656" y="2017714"/>
            <a:ext cx="2144712" cy="546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1" fontAlgn="base" hangingPunct="1">
              <a:spcBef>
                <a:spcPct val="20000"/>
              </a:spcBef>
              <a:spcAft>
                <a:spcPct val="0"/>
              </a:spcAft>
              <a:buClr>
                <a:schemeClr val="folHlink"/>
              </a:buClr>
              <a:buSzPct val="60000"/>
              <a:buFont typeface="Wingdings" panose="05000000000000000000" charset="2"/>
              <a:buChar char="l"/>
              <a:defRPr kumimoji="1" sz="2400">
                <a:solidFill>
                  <a:schemeClr val="tx1"/>
                </a:solidFill>
                <a:latin typeface="+mn-lt"/>
                <a:ea typeface="+mn-ea"/>
                <a:cs typeface="+mn-cs"/>
              </a:defRPr>
            </a:lvl1pPr>
            <a:lvl2pPr marL="557530" indent="-214630" algn="l" rtl="0" eaLnBrk="1" fontAlgn="base" hangingPunct="1">
              <a:spcBef>
                <a:spcPct val="20000"/>
              </a:spcBef>
              <a:spcAft>
                <a:spcPct val="0"/>
              </a:spcAft>
              <a:buClr>
                <a:schemeClr val="hlink"/>
              </a:buClr>
              <a:buSzPct val="55000"/>
              <a:buFont typeface="Wingdings" panose="05000000000000000000" charset="2"/>
              <a:buChar char="n"/>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folHlink"/>
              </a:buClr>
              <a:buSzPct val="50000"/>
              <a:buFont typeface="Wingdings" panose="05000000000000000000" charset="2"/>
              <a:buChar char="ü"/>
              <a:defRPr kumimoji="1" sz="1800">
                <a:solidFill>
                  <a:schemeClr val="tx1"/>
                </a:solidFill>
                <a:latin typeface="+mn-lt"/>
                <a:ea typeface="+mn-ea"/>
              </a:defRPr>
            </a:lvl3pPr>
            <a:lvl4pPr marL="1200150" indent="-171450" algn="l" rtl="0" eaLnBrk="1" fontAlgn="base" hangingPunct="1">
              <a:spcBef>
                <a:spcPct val="20000"/>
              </a:spcBef>
              <a:spcAft>
                <a:spcPct val="0"/>
              </a:spcAft>
              <a:buClr>
                <a:schemeClr val="accent2"/>
              </a:buClr>
              <a:buSzPct val="55000"/>
              <a:buFont typeface="Wingdings" panose="05000000000000000000" charset="2"/>
              <a:buChar char="n"/>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9pPr>
          </a:lstStyle>
          <a:p>
            <a:r>
              <a:rPr lang="en-US" altLang="zh-TW" kern="0" dirty="0"/>
              <a:t>B</a:t>
            </a:r>
            <a:r>
              <a:rPr lang="zh-TW" altLang="en-US" kern="0" dirty="0"/>
              <a:t>軟體</a:t>
            </a:r>
          </a:p>
        </p:txBody>
      </p:sp>
      <p:sp>
        <p:nvSpPr>
          <p:cNvPr id="3" name="Slide Number Placeholder 2"/>
          <p:cNvSpPr>
            <a:spLocks noGrp="1"/>
          </p:cNvSpPr>
          <p:nvPr>
            <p:ph type="sldNum" sz="quarter" idx="12"/>
          </p:nvPr>
        </p:nvSpPr>
        <p:spPr/>
        <p:txBody>
          <a:bodyPr/>
          <a:lstStyle/>
          <a:p>
            <a:fld id="{849DCDFE-E9AF-4D91-9097-CC270D138A40}" type="slidenum">
              <a:rPr lang="zh-TW" altLang="en-US" smtClean="0"/>
              <a:t>23</a:t>
            </a:fld>
            <a:endParaRPr lang="zh-TW" alt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繪圖結果</a:t>
            </a:r>
            <a:r>
              <a:rPr lang="en-US" altLang="zh-TW" dirty="0"/>
              <a:t/>
            </a:r>
            <a:br>
              <a:rPr lang="en-US" altLang="zh-TW" dirty="0"/>
            </a:br>
            <a:r>
              <a:rPr lang="zh-TW" altLang="en-US" sz="2800" dirty="0"/>
              <a:t>散佈矩陣圖</a:t>
            </a:r>
            <a:endParaRPr lang="zh-TW" altLang="en-US" sz="3600" dirty="0"/>
          </a:p>
        </p:txBody>
      </p:sp>
      <p:pic>
        <p:nvPicPr>
          <p:cNvPr id="7" name="Picture 6"/>
          <p:cNvPicPr>
            <a:picLocks noChangeAspect="1"/>
          </p:cNvPicPr>
          <p:nvPr/>
        </p:nvPicPr>
        <p:blipFill>
          <a:blip r:embed="rId2"/>
          <a:stretch>
            <a:fillRect/>
          </a:stretch>
        </p:blipFill>
        <p:spPr>
          <a:xfrm>
            <a:off x="6309580" y="2583888"/>
            <a:ext cx="4358421" cy="3492280"/>
          </a:xfrm>
          <a:prstGeom prst="rect">
            <a:avLst/>
          </a:prstGeom>
        </p:spPr>
      </p:pic>
      <p:pic>
        <p:nvPicPr>
          <p:cNvPr id="8" name="Picture 7"/>
          <p:cNvPicPr>
            <a:picLocks noChangeAspect="1"/>
          </p:cNvPicPr>
          <p:nvPr/>
        </p:nvPicPr>
        <p:blipFill>
          <a:blip r:embed="rId3"/>
          <a:stretch>
            <a:fillRect/>
          </a:stretch>
        </p:blipFill>
        <p:spPr>
          <a:xfrm>
            <a:off x="1746373" y="2403965"/>
            <a:ext cx="4660359" cy="3852129"/>
          </a:xfrm>
          <a:prstGeom prst="rect">
            <a:avLst/>
          </a:prstGeom>
        </p:spPr>
      </p:pic>
      <p:sp>
        <p:nvSpPr>
          <p:cNvPr id="12" name="Content Placeholder 2"/>
          <p:cNvSpPr>
            <a:spLocks noGrp="1"/>
          </p:cNvSpPr>
          <p:nvPr>
            <p:ph idx="1"/>
          </p:nvPr>
        </p:nvSpPr>
        <p:spPr>
          <a:xfrm>
            <a:off x="2706688" y="2017714"/>
            <a:ext cx="2144712" cy="546599"/>
          </a:xfrm>
        </p:spPr>
        <p:txBody>
          <a:bodyPr/>
          <a:lstStyle/>
          <a:p>
            <a:r>
              <a:rPr lang="en-US" altLang="zh-TW" sz="2400" dirty="0"/>
              <a:t>A</a:t>
            </a:r>
            <a:r>
              <a:rPr lang="zh-TW" altLang="en-US" sz="2400" dirty="0"/>
              <a:t>軟體</a:t>
            </a:r>
          </a:p>
        </p:txBody>
      </p:sp>
      <p:sp>
        <p:nvSpPr>
          <p:cNvPr id="13" name="Content Placeholder 2"/>
          <p:cNvSpPr txBox="1"/>
          <p:nvPr/>
        </p:nvSpPr>
        <p:spPr bwMode="auto">
          <a:xfrm>
            <a:off x="7210656" y="2017714"/>
            <a:ext cx="2144712" cy="546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1" fontAlgn="base" hangingPunct="1">
              <a:spcBef>
                <a:spcPct val="20000"/>
              </a:spcBef>
              <a:spcAft>
                <a:spcPct val="0"/>
              </a:spcAft>
              <a:buClr>
                <a:schemeClr val="folHlink"/>
              </a:buClr>
              <a:buSzPct val="60000"/>
              <a:buFont typeface="Wingdings" panose="05000000000000000000" charset="2"/>
              <a:buChar char="l"/>
              <a:defRPr kumimoji="1" sz="2400">
                <a:solidFill>
                  <a:schemeClr val="tx1"/>
                </a:solidFill>
                <a:latin typeface="+mn-lt"/>
                <a:ea typeface="+mn-ea"/>
                <a:cs typeface="+mn-cs"/>
              </a:defRPr>
            </a:lvl1pPr>
            <a:lvl2pPr marL="557530" indent="-214630" algn="l" rtl="0" eaLnBrk="1" fontAlgn="base" hangingPunct="1">
              <a:spcBef>
                <a:spcPct val="20000"/>
              </a:spcBef>
              <a:spcAft>
                <a:spcPct val="0"/>
              </a:spcAft>
              <a:buClr>
                <a:schemeClr val="hlink"/>
              </a:buClr>
              <a:buSzPct val="55000"/>
              <a:buFont typeface="Wingdings" panose="05000000000000000000" charset="2"/>
              <a:buChar char="n"/>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folHlink"/>
              </a:buClr>
              <a:buSzPct val="50000"/>
              <a:buFont typeface="Wingdings" panose="05000000000000000000" charset="2"/>
              <a:buChar char="ü"/>
              <a:defRPr kumimoji="1" sz="1800">
                <a:solidFill>
                  <a:schemeClr val="tx1"/>
                </a:solidFill>
                <a:latin typeface="+mn-lt"/>
                <a:ea typeface="+mn-ea"/>
              </a:defRPr>
            </a:lvl3pPr>
            <a:lvl4pPr marL="1200150" indent="-171450" algn="l" rtl="0" eaLnBrk="1" fontAlgn="base" hangingPunct="1">
              <a:spcBef>
                <a:spcPct val="20000"/>
              </a:spcBef>
              <a:spcAft>
                <a:spcPct val="0"/>
              </a:spcAft>
              <a:buClr>
                <a:schemeClr val="accent2"/>
              </a:buClr>
              <a:buSzPct val="55000"/>
              <a:buFont typeface="Wingdings" panose="05000000000000000000" charset="2"/>
              <a:buChar char="n"/>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9pPr>
          </a:lstStyle>
          <a:p>
            <a:r>
              <a:rPr lang="en-US" altLang="zh-TW" kern="0" dirty="0"/>
              <a:t>B</a:t>
            </a:r>
            <a:r>
              <a:rPr lang="zh-TW" altLang="en-US" kern="0" dirty="0"/>
              <a:t>軟體</a:t>
            </a:r>
          </a:p>
        </p:txBody>
      </p:sp>
      <p:sp>
        <p:nvSpPr>
          <p:cNvPr id="3" name="Slide Number Placeholder 2"/>
          <p:cNvSpPr>
            <a:spLocks noGrp="1"/>
          </p:cNvSpPr>
          <p:nvPr>
            <p:ph type="sldNum" sz="quarter" idx="12"/>
          </p:nvPr>
        </p:nvSpPr>
        <p:spPr/>
        <p:txBody>
          <a:bodyPr/>
          <a:lstStyle/>
          <a:p>
            <a:fld id="{849DCDFE-E9AF-4D91-9097-CC270D138A40}" type="slidenum">
              <a:rPr lang="zh-TW" altLang="en-US" smtClean="0"/>
              <a:t>24</a:t>
            </a:fld>
            <a:endParaRPr lang="zh-TW" altLang="en-US"/>
          </a:p>
        </p:txBody>
      </p:sp>
      <p:sp>
        <p:nvSpPr>
          <p:cNvPr id="4" name="Rectangle 3"/>
          <p:cNvSpPr/>
          <p:nvPr/>
        </p:nvSpPr>
        <p:spPr>
          <a:xfrm>
            <a:off x="1746373" y="2677212"/>
            <a:ext cx="1345619" cy="3398956"/>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Rectangle 8"/>
          <p:cNvSpPr/>
          <p:nvPr/>
        </p:nvSpPr>
        <p:spPr>
          <a:xfrm>
            <a:off x="4160037" y="2677212"/>
            <a:ext cx="2149543" cy="3398956"/>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Rectangle 9"/>
          <p:cNvSpPr/>
          <p:nvPr/>
        </p:nvSpPr>
        <p:spPr>
          <a:xfrm>
            <a:off x="3091992" y="3506771"/>
            <a:ext cx="1068045" cy="2488676"/>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Rectangle 10"/>
          <p:cNvSpPr/>
          <p:nvPr/>
        </p:nvSpPr>
        <p:spPr>
          <a:xfrm>
            <a:off x="6729943" y="2583888"/>
            <a:ext cx="2625425" cy="3398956"/>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Rectangle 13"/>
          <p:cNvSpPr/>
          <p:nvPr/>
        </p:nvSpPr>
        <p:spPr>
          <a:xfrm>
            <a:off x="9355368" y="2583888"/>
            <a:ext cx="1312712" cy="1620467"/>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Rectangle 14"/>
          <p:cNvSpPr/>
          <p:nvPr/>
        </p:nvSpPr>
        <p:spPr>
          <a:xfrm>
            <a:off x="9355368" y="5085133"/>
            <a:ext cx="1312712" cy="1163267"/>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1" grpId="0" animBg="1"/>
      <p:bldP spid="14" grpId="0" animBg="1"/>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繪圖結果</a:t>
            </a:r>
            <a:r>
              <a:rPr lang="en-US" altLang="zh-TW" dirty="0"/>
              <a:t/>
            </a:r>
            <a:br>
              <a:rPr lang="en-US" altLang="zh-TW" dirty="0"/>
            </a:br>
            <a:r>
              <a:rPr lang="zh-TW" altLang="en-US" sz="2800" dirty="0"/>
              <a:t>統計分量圖</a:t>
            </a:r>
            <a:r>
              <a:rPr lang="en-US" altLang="zh-TW" sz="2800" dirty="0"/>
              <a:t>(</a:t>
            </a:r>
            <a:r>
              <a:rPr lang="en-US" altLang="zh-TW" sz="2800" dirty="0" err="1"/>
              <a:t>qq</a:t>
            </a:r>
            <a:r>
              <a:rPr lang="en-US" altLang="zh-TW" sz="2800" dirty="0"/>
              <a:t> plot)</a:t>
            </a:r>
            <a:endParaRPr lang="zh-TW" altLang="en-US" sz="4800" dirty="0"/>
          </a:p>
        </p:txBody>
      </p:sp>
      <p:pic>
        <p:nvPicPr>
          <p:cNvPr id="4" name="Picture 3"/>
          <p:cNvPicPr>
            <a:picLocks noChangeAspect="1"/>
          </p:cNvPicPr>
          <p:nvPr/>
        </p:nvPicPr>
        <p:blipFill>
          <a:blip r:embed="rId2"/>
          <a:stretch>
            <a:fillRect/>
          </a:stretch>
        </p:blipFill>
        <p:spPr>
          <a:xfrm>
            <a:off x="1864638" y="2456646"/>
            <a:ext cx="4560262" cy="3752850"/>
          </a:xfrm>
          <a:prstGeom prst="rect">
            <a:avLst/>
          </a:prstGeom>
        </p:spPr>
      </p:pic>
      <p:pic>
        <p:nvPicPr>
          <p:cNvPr id="5" name="Picture 4"/>
          <p:cNvPicPr>
            <a:picLocks noChangeAspect="1"/>
          </p:cNvPicPr>
          <p:nvPr/>
        </p:nvPicPr>
        <p:blipFill>
          <a:blip r:embed="rId3"/>
          <a:stretch>
            <a:fillRect/>
          </a:stretch>
        </p:blipFill>
        <p:spPr>
          <a:xfrm>
            <a:off x="6366754" y="2662227"/>
            <a:ext cx="4170480" cy="3341688"/>
          </a:xfrm>
          <a:prstGeom prst="rect">
            <a:avLst/>
          </a:prstGeom>
        </p:spPr>
      </p:pic>
      <p:sp>
        <p:nvSpPr>
          <p:cNvPr id="6" name="Content Placeholder 2"/>
          <p:cNvSpPr txBox="1"/>
          <p:nvPr/>
        </p:nvSpPr>
        <p:spPr bwMode="auto">
          <a:xfrm>
            <a:off x="2706688" y="2017714"/>
            <a:ext cx="2144712" cy="546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1" fontAlgn="base" hangingPunct="1">
              <a:spcBef>
                <a:spcPct val="20000"/>
              </a:spcBef>
              <a:spcAft>
                <a:spcPct val="0"/>
              </a:spcAft>
              <a:buClr>
                <a:schemeClr val="folHlink"/>
              </a:buClr>
              <a:buSzPct val="60000"/>
              <a:buFont typeface="Wingdings" panose="05000000000000000000" charset="2"/>
              <a:buChar char="l"/>
              <a:defRPr kumimoji="1" sz="2400">
                <a:solidFill>
                  <a:schemeClr val="tx1"/>
                </a:solidFill>
                <a:latin typeface="+mn-lt"/>
                <a:ea typeface="+mn-ea"/>
                <a:cs typeface="+mn-cs"/>
              </a:defRPr>
            </a:lvl1pPr>
            <a:lvl2pPr marL="557530" indent="-214630" algn="l" rtl="0" eaLnBrk="1" fontAlgn="base" hangingPunct="1">
              <a:spcBef>
                <a:spcPct val="20000"/>
              </a:spcBef>
              <a:spcAft>
                <a:spcPct val="0"/>
              </a:spcAft>
              <a:buClr>
                <a:schemeClr val="hlink"/>
              </a:buClr>
              <a:buSzPct val="55000"/>
              <a:buFont typeface="Wingdings" panose="05000000000000000000" charset="2"/>
              <a:buChar char="n"/>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folHlink"/>
              </a:buClr>
              <a:buSzPct val="50000"/>
              <a:buFont typeface="Wingdings" panose="05000000000000000000" charset="2"/>
              <a:buChar char="ü"/>
              <a:defRPr kumimoji="1" sz="1800">
                <a:solidFill>
                  <a:schemeClr val="tx1"/>
                </a:solidFill>
                <a:latin typeface="+mn-lt"/>
                <a:ea typeface="+mn-ea"/>
              </a:defRPr>
            </a:lvl3pPr>
            <a:lvl4pPr marL="1200150" indent="-171450" algn="l" rtl="0" eaLnBrk="1" fontAlgn="base" hangingPunct="1">
              <a:spcBef>
                <a:spcPct val="20000"/>
              </a:spcBef>
              <a:spcAft>
                <a:spcPct val="0"/>
              </a:spcAft>
              <a:buClr>
                <a:schemeClr val="accent2"/>
              </a:buClr>
              <a:buSzPct val="55000"/>
              <a:buFont typeface="Wingdings" panose="05000000000000000000" charset="2"/>
              <a:buChar char="n"/>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9pPr>
          </a:lstStyle>
          <a:p>
            <a:r>
              <a:rPr lang="en-US" altLang="zh-TW" kern="0" dirty="0"/>
              <a:t>A</a:t>
            </a:r>
            <a:r>
              <a:rPr lang="zh-TW" altLang="en-US" kern="0" dirty="0"/>
              <a:t>軟體</a:t>
            </a:r>
          </a:p>
        </p:txBody>
      </p:sp>
      <p:sp>
        <p:nvSpPr>
          <p:cNvPr id="7" name="Content Placeholder 2"/>
          <p:cNvSpPr txBox="1"/>
          <p:nvPr/>
        </p:nvSpPr>
        <p:spPr bwMode="auto">
          <a:xfrm>
            <a:off x="7210656" y="2017714"/>
            <a:ext cx="2144712" cy="546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1" fontAlgn="base" hangingPunct="1">
              <a:spcBef>
                <a:spcPct val="20000"/>
              </a:spcBef>
              <a:spcAft>
                <a:spcPct val="0"/>
              </a:spcAft>
              <a:buClr>
                <a:schemeClr val="folHlink"/>
              </a:buClr>
              <a:buSzPct val="60000"/>
              <a:buFont typeface="Wingdings" panose="05000000000000000000" charset="2"/>
              <a:buChar char="l"/>
              <a:defRPr kumimoji="1" sz="2400">
                <a:solidFill>
                  <a:schemeClr val="tx1"/>
                </a:solidFill>
                <a:latin typeface="+mn-lt"/>
                <a:ea typeface="+mn-ea"/>
                <a:cs typeface="+mn-cs"/>
              </a:defRPr>
            </a:lvl1pPr>
            <a:lvl2pPr marL="557530" indent="-214630" algn="l" rtl="0" eaLnBrk="1" fontAlgn="base" hangingPunct="1">
              <a:spcBef>
                <a:spcPct val="20000"/>
              </a:spcBef>
              <a:spcAft>
                <a:spcPct val="0"/>
              </a:spcAft>
              <a:buClr>
                <a:schemeClr val="hlink"/>
              </a:buClr>
              <a:buSzPct val="55000"/>
              <a:buFont typeface="Wingdings" panose="05000000000000000000" charset="2"/>
              <a:buChar char="n"/>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folHlink"/>
              </a:buClr>
              <a:buSzPct val="50000"/>
              <a:buFont typeface="Wingdings" panose="05000000000000000000" charset="2"/>
              <a:buChar char="ü"/>
              <a:defRPr kumimoji="1" sz="1800">
                <a:solidFill>
                  <a:schemeClr val="tx1"/>
                </a:solidFill>
                <a:latin typeface="+mn-lt"/>
                <a:ea typeface="+mn-ea"/>
              </a:defRPr>
            </a:lvl3pPr>
            <a:lvl4pPr marL="1200150" indent="-171450" algn="l" rtl="0" eaLnBrk="1" fontAlgn="base" hangingPunct="1">
              <a:spcBef>
                <a:spcPct val="20000"/>
              </a:spcBef>
              <a:spcAft>
                <a:spcPct val="0"/>
              </a:spcAft>
              <a:buClr>
                <a:schemeClr val="accent2"/>
              </a:buClr>
              <a:buSzPct val="55000"/>
              <a:buFont typeface="Wingdings" panose="05000000000000000000" charset="2"/>
              <a:buChar char="n"/>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9pPr>
          </a:lstStyle>
          <a:p>
            <a:r>
              <a:rPr lang="en-US" altLang="zh-TW" kern="0" dirty="0"/>
              <a:t>B</a:t>
            </a:r>
            <a:r>
              <a:rPr lang="zh-TW" altLang="en-US" kern="0" dirty="0"/>
              <a:t>軟體</a:t>
            </a:r>
          </a:p>
        </p:txBody>
      </p:sp>
      <p:sp>
        <p:nvSpPr>
          <p:cNvPr id="3" name="Slide Number Placeholder 2"/>
          <p:cNvSpPr>
            <a:spLocks noGrp="1"/>
          </p:cNvSpPr>
          <p:nvPr>
            <p:ph type="sldNum" sz="quarter" idx="12"/>
          </p:nvPr>
        </p:nvSpPr>
        <p:spPr/>
        <p:txBody>
          <a:bodyPr/>
          <a:lstStyle/>
          <a:p>
            <a:fld id="{849DCDFE-E9AF-4D91-9097-CC270D138A40}" type="slidenum">
              <a:rPr lang="zh-TW" altLang="en-US" smtClean="0"/>
              <a:t>25</a:t>
            </a:fld>
            <a:endParaRPr lang="zh-TW" alt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更進階一點的繪圖應用</a:t>
            </a:r>
            <a:endParaRPr lang="zh-TW" altLang="en-US" dirty="0"/>
          </a:p>
        </p:txBody>
      </p:sp>
      <p:sp>
        <p:nvSpPr>
          <p:cNvPr id="6" name="Content Placeholder 2"/>
          <p:cNvSpPr txBox="1"/>
          <p:nvPr/>
        </p:nvSpPr>
        <p:spPr bwMode="auto">
          <a:xfrm>
            <a:off x="2865329" y="1981277"/>
            <a:ext cx="2144712" cy="546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1" fontAlgn="base" hangingPunct="1">
              <a:spcBef>
                <a:spcPct val="20000"/>
              </a:spcBef>
              <a:spcAft>
                <a:spcPct val="0"/>
              </a:spcAft>
              <a:buClr>
                <a:schemeClr val="folHlink"/>
              </a:buClr>
              <a:buSzPct val="60000"/>
              <a:buFont typeface="Wingdings" panose="05000000000000000000" charset="2"/>
              <a:buChar char="l"/>
              <a:defRPr kumimoji="1" sz="2400">
                <a:solidFill>
                  <a:schemeClr val="tx1"/>
                </a:solidFill>
                <a:latin typeface="+mn-lt"/>
                <a:ea typeface="+mn-ea"/>
                <a:cs typeface="+mn-cs"/>
              </a:defRPr>
            </a:lvl1pPr>
            <a:lvl2pPr marL="557530" indent="-214630" algn="l" rtl="0" eaLnBrk="1" fontAlgn="base" hangingPunct="1">
              <a:spcBef>
                <a:spcPct val="20000"/>
              </a:spcBef>
              <a:spcAft>
                <a:spcPct val="0"/>
              </a:spcAft>
              <a:buClr>
                <a:schemeClr val="hlink"/>
              </a:buClr>
              <a:buSzPct val="55000"/>
              <a:buFont typeface="Wingdings" panose="05000000000000000000" charset="2"/>
              <a:buChar char="n"/>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folHlink"/>
              </a:buClr>
              <a:buSzPct val="50000"/>
              <a:buFont typeface="Wingdings" panose="05000000000000000000" charset="2"/>
              <a:buChar char="ü"/>
              <a:defRPr kumimoji="1" sz="1800">
                <a:solidFill>
                  <a:schemeClr val="tx1"/>
                </a:solidFill>
                <a:latin typeface="+mn-lt"/>
                <a:ea typeface="+mn-ea"/>
              </a:defRPr>
            </a:lvl3pPr>
            <a:lvl4pPr marL="1200150" indent="-171450" algn="l" rtl="0" eaLnBrk="1" fontAlgn="base" hangingPunct="1">
              <a:spcBef>
                <a:spcPct val="20000"/>
              </a:spcBef>
              <a:spcAft>
                <a:spcPct val="0"/>
              </a:spcAft>
              <a:buClr>
                <a:schemeClr val="accent2"/>
              </a:buClr>
              <a:buSzPct val="55000"/>
              <a:buFont typeface="Wingdings" panose="05000000000000000000" charset="2"/>
              <a:buChar char="n"/>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9pPr>
          </a:lstStyle>
          <a:p>
            <a:r>
              <a:rPr lang="en-US" altLang="zh-TW" kern="0" dirty="0"/>
              <a:t>A</a:t>
            </a:r>
            <a:r>
              <a:rPr lang="zh-TW" altLang="en-US" kern="0" dirty="0"/>
              <a:t>軟體</a:t>
            </a:r>
          </a:p>
        </p:txBody>
      </p:sp>
      <p:sp>
        <p:nvSpPr>
          <p:cNvPr id="7" name="Content Placeholder 2"/>
          <p:cNvSpPr txBox="1"/>
          <p:nvPr/>
        </p:nvSpPr>
        <p:spPr bwMode="auto">
          <a:xfrm>
            <a:off x="7210656" y="2017714"/>
            <a:ext cx="2144712" cy="546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1" fontAlgn="base" hangingPunct="1">
              <a:spcBef>
                <a:spcPct val="20000"/>
              </a:spcBef>
              <a:spcAft>
                <a:spcPct val="0"/>
              </a:spcAft>
              <a:buClr>
                <a:schemeClr val="folHlink"/>
              </a:buClr>
              <a:buSzPct val="60000"/>
              <a:buFont typeface="Wingdings" panose="05000000000000000000" charset="2"/>
              <a:buChar char="l"/>
              <a:defRPr kumimoji="1" sz="2400">
                <a:solidFill>
                  <a:schemeClr val="tx1"/>
                </a:solidFill>
                <a:latin typeface="+mn-lt"/>
                <a:ea typeface="+mn-ea"/>
                <a:cs typeface="+mn-cs"/>
              </a:defRPr>
            </a:lvl1pPr>
            <a:lvl2pPr marL="557530" indent="-214630" algn="l" rtl="0" eaLnBrk="1" fontAlgn="base" hangingPunct="1">
              <a:spcBef>
                <a:spcPct val="20000"/>
              </a:spcBef>
              <a:spcAft>
                <a:spcPct val="0"/>
              </a:spcAft>
              <a:buClr>
                <a:schemeClr val="hlink"/>
              </a:buClr>
              <a:buSzPct val="55000"/>
              <a:buFont typeface="Wingdings" panose="05000000000000000000" charset="2"/>
              <a:buChar char="n"/>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folHlink"/>
              </a:buClr>
              <a:buSzPct val="50000"/>
              <a:buFont typeface="Wingdings" panose="05000000000000000000" charset="2"/>
              <a:buChar char="ü"/>
              <a:defRPr kumimoji="1" sz="1800">
                <a:solidFill>
                  <a:schemeClr val="tx1"/>
                </a:solidFill>
                <a:latin typeface="+mn-lt"/>
                <a:ea typeface="+mn-ea"/>
              </a:defRPr>
            </a:lvl3pPr>
            <a:lvl4pPr marL="1200150" indent="-171450" algn="l" rtl="0" eaLnBrk="1" fontAlgn="base" hangingPunct="1">
              <a:spcBef>
                <a:spcPct val="20000"/>
              </a:spcBef>
              <a:spcAft>
                <a:spcPct val="0"/>
              </a:spcAft>
              <a:buClr>
                <a:schemeClr val="accent2"/>
              </a:buClr>
              <a:buSzPct val="55000"/>
              <a:buFont typeface="Wingdings" panose="05000000000000000000" charset="2"/>
              <a:buChar char="n"/>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9pPr>
          </a:lstStyle>
          <a:p>
            <a:r>
              <a:rPr lang="en-US" altLang="zh-TW" kern="0" dirty="0"/>
              <a:t>B</a:t>
            </a:r>
            <a:r>
              <a:rPr lang="zh-TW" altLang="en-US" kern="0" dirty="0"/>
              <a:t>軟體</a:t>
            </a:r>
          </a:p>
        </p:txBody>
      </p:sp>
      <p:sp>
        <p:nvSpPr>
          <p:cNvPr id="8" name="Content Placeholder 2"/>
          <p:cNvSpPr txBox="1"/>
          <p:nvPr/>
        </p:nvSpPr>
        <p:spPr bwMode="auto">
          <a:xfrm>
            <a:off x="7115406" y="3492381"/>
            <a:ext cx="2144712" cy="546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1" fontAlgn="base" hangingPunct="1">
              <a:spcBef>
                <a:spcPct val="20000"/>
              </a:spcBef>
              <a:spcAft>
                <a:spcPct val="0"/>
              </a:spcAft>
              <a:buClr>
                <a:schemeClr val="folHlink"/>
              </a:buClr>
              <a:buSzPct val="60000"/>
              <a:buFont typeface="Wingdings" panose="05000000000000000000" charset="2"/>
              <a:buChar char="l"/>
              <a:defRPr kumimoji="1" sz="2400">
                <a:solidFill>
                  <a:schemeClr val="tx1"/>
                </a:solidFill>
                <a:latin typeface="+mn-lt"/>
                <a:ea typeface="+mn-ea"/>
                <a:cs typeface="+mn-cs"/>
              </a:defRPr>
            </a:lvl1pPr>
            <a:lvl2pPr marL="557530" indent="-214630" algn="l" rtl="0" eaLnBrk="1" fontAlgn="base" hangingPunct="1">
              <a:spcBef>
                <a:spcPct val="20000"/>
              </a:spcBef>
              <a:spcAft>
                <a:spcPct val="0"/>
              </a:spcAft>
              <a:buClr>
                <a:schemeClr val="hlink"/>
              </a:buClr>
              <a:buSzPct val="55000"/>
              <a:buFont typeface="Wingdings" panose="05000000000000000000" charset="2"/>
              <a:buChar char="n"/>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folHlink"/>
              </a:buClr>
              <a:buSzPct val="50000"/>
              <a:buFont typeface="Wingdings" panose="05000000000000000000" charset="2"/>
              <a:buChar char="ü"/>
              <a:defRPr kumimoji="1" sz="1800">
                <a:solidFill>
                  <a:schemeClr val="tx1"/>
                </a:solidFill>
                <a:latin typeface="+mn-lt"/>
                <a:ea typeface="+mn-ea"/>
              </a:defRPr>
            </a:lvl3pPr>
            <a:lvl4pPr marL="1200150" indent="-171450" algn="l" rtl="0" eaLnBrk="1" fontAlgn="base" hangingPunct="1">
              <a:spcBef>
                <a:spcPct val="20000"/>
              </a:spcBef>
              <a:spcAft>
                <a:spcPct val="0"/>
              </a:spcAft>
              <a:buClr>
                <a:schemeClr val="accent2"/>
              </a:buClr>
              <a:buSzPct val="55000"/>
              <a:buFont typeface="Wingdings" panose="05000000000000000000" charset="2"/>
              <a:buChar char="n"/>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9pPr>
          </a:lstStyle>
          <a:p>
            <a:pPr marL="0" indent="0">
              <a:buNone/>
            </a:pPr>
            <a:r>
              <a:rPr lang="zh-TW" altLang="en-US" sz="3600" kern="0" dirty="0"/>
              <a:t>無此功能</a:t>
            </a:r>
            <a:r>
              <a:rPr lang="en-US" altLang="zh-TW" sz="3600" kern="0" dirty="0"/>
              <a:t>!</a:t>
            </a:r>
            <a:endParaRPr lang="zh-TW" altLang="en-US" sz="3600" kern="0" dirty="0"/>
          </a:p>
        </p:txBody>
      </p:sp>
      <p:pic>
        <p:nvPicPr>
          <p:cNvPr id="10" name="Picture 9"/>
          <p:cNvPicPr>
            <a:picLocks noChangeAspect="1"/>
          </p:cNvPicPr>
          <p:nvPr/>
        </p:nvPicPr>
        <p:blipFill>
          <a:blip r:embed="rId2"/>
          <a:stretch>
            <a:fillRect/>
          </a:stretch>
        </p:blipFill>
        <p:spPr>
          <a:xfrm>
            <a:off x="2570928" y="4585038"/>
            <a:ext cx="3996767" cy="1866171"/>
          </a:xfrm>
          <a:prstGeom prst="rect">
            <a:avLst/>
          </a:prstGeom>
          <a:ln>
            <a:noFill/>
          </a:ln>
          <a:effectLst>
            <a:outerShdw blurRad="292100" dist="139700" dir="2700000" algn="tl" rotWithShape="0">
              <a:srgbClr val="333333">
                <a:alpha val="65000"/>
              </a:srgbClr>
            </a:outerShdw>
          </a:effectLst>
        </p:spPr>
      </p:pic>
      <p:pic>
        <p:nvPicPr>
          <p:cNvPr id="12" name="Picture 11"/>
          <p:cNvPicPr>
            <a:picLocks noChangeAspect="1"/>
          </p:cNvPicPr>
          <p:nvPr/>
        </p:nvPicPr>
        <p:blipFill>
          <a:blip r:embed="rId3"/>
          <a:stretch>
            <a:fillRect/>
          </a:stretch>
        </p:blipFill>
        <p:spPr>
          <a:xfrm>
            <a:off x="2570927" y="2601105"/>
            <a:ext cx="3812680" cy="1782552"/>
          </a:xfrm>
          <a:prstGeom prst="rect">
            <a:avLst/>
          </a:prstGeom>
          <a:ln>
            <a:noFill/>
          </a:ln>
          <a:effectLst>
            <a:outerShdw blurRad="292100" dist="139700" dir="2700000" algn="tl" rotWithShape="0">
              <a:srgbClr val="333333">
                <a:alpha val="65000"/>
              </a:srgbClr>
            </a:outerShdw>
          </a:effectLst>
        </p:spPr>
      </p:pic>
      <p:sp>
        <p:nvSpPr>
          <p:cNvPr id="3" name="Slide Number Placeholder 2"/>
          <p:cNvSpPr>
            <a:spLocks noGrp="1"/>
          </p:cNvSpPr>
          <p:nvPr>
            <p:ph type="sldNum" sz="quarter" idx="12"/>
          </p:nvPr>
        </p:nvSpPr>
        <p:spPr/>
        <p:txBody>
          <a:bodyPr/>
          <a:lstStyle/>
          <a:p>
            <a:fld id="{849DCDFE-E9AF-4D91-9097-CC270D138A40}" type="slidenum">
              <a:rPr lang="zh-TW" altLang="en-US" smtClean="0"/>
              <a:t>26</a:t>
            </a:fld>
            <a:endParaRPr lang="zh-TW" alt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請問：</a:t>
            </a:r>
            <a:r>
              <a:rPr lang="en-US" altLang="zh-TW" dirty="0" smtClean="0"/>
              <a:t>A</a:t>
            </a:r>
            <a:r>
              <a:rPr lang="zh-TW" altLang="en-US" dirty="0" smtClean="0"/>
              <a:t>軟體貴</a:t>
            </a:r>
            <a:r>
              <a:rPr lang="en-US" altLang="zh-TW" dirty="0" smtClean="0"/>
              <a:t>?</a:t>
            </a:r>
            <a:r>
              <a:rPr lang="zh-TW" altLang="en-US" dirty="0" smtClean="0"/>
              <a:t> 還是</a:t>
            </a:r>
            <a:r>
              <a:rPr lang="en-US" altLang="zh-TW" dirty="0" smtClean="0"/>
              <a:t>B</a:t>
            </a:r>
            <a:r>
              <a:rPr lang="zh-TW" altLang="en-US" dirty="0" smtClean="0"/>
              <a:t>軟體貴</a:t>
            </a:r>
            <a:r>
              <a:rPr lang="en-US" altLang="zh-TW" dirty="0" smtClean="0"/>
              <a:t>?</a:t>
            </a:r>
            <a:endParaRPr lang="zh-TW" altLang="en-US" dirty="0"/>
          </a:p>
        </p:txBody>
      </p:sp>
      <p:grpSp>
        <p:nvGrpSpPr>
          <p:cNvPr id="3" name="Group 2"/>
          <p:cNvGrpSpPr/>
          <p:nvPr/>
        </p:nvGrpSpPr>
        <p:grpSpPr>
          <a:xfrm>
            <a:off x="1976785" y="2069108"/>
            <a:ext cx="4358326" cy="4669452"/>
            <a:chOff x="452785" y="2069108"/>
            <a:chExt cx="4358326" cy="4669452"/>
          </a:xfrm>
        </p:grpSpPr>
        <p:pic>
          <p:nvPicPr>
            <p:cNvPr id="1026" name="Picture 2" descr="Image result for 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445" y="2069108"/>
              <a:ext cx="1105106" cy="856457"/>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4"/>
            <p:cNvPicPr>
              <a:picLocks noChangeAspect="1"/>
            </p:cNvPicPr>
            <p:nvPr/>
          </p:nvPicPr>
          <p:blipFill rotWithShape="1">
            <a:blip r:embed="rId4">
              <a:extLst>
                <a:ext uri="{28A0092B-C50C-407E-A947-70E740481C1C}">
                  <a14:useLocalDpi xmlns:a14="http://schemas.microsoft.com/office/drawing/2010/main" val="0"/>
                </a:ext>
              </a:extLst>
            </a:blip>
            <a:srcRect t="27" b="1"/>
            <a:stretch>
              <a:fillRect/>
            </a:stretch>
          </p:blipFill>
          <p:spPr bwMode="auto">
            <a:xfrm>
              <a:off x="452785" y="3042445"/>
              <a:ext cx="4047669" cy="3696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2"/>
            <p:cNvSpPr txBox="1"/>
            <p:nvPr/>
          </p:nvSpPr>
          <p:spPr bwMode="auto">
            <a:xfrm>
              <a:off x="2666399" y="2465087"/>
              <a:ext cx="2144712" cy="546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1" fontAlgn="base" hangingPunct="1">
                <a:spcBef>
                  <a:spcPct val="20000"/>
                </a:spcBef>
                <a:spcAft>
                  <a:spcPct val="0"/>
                </a:spcAft>
                <a:buClr>
                  <a:schemeClr val="folHlink"/>
                </a:buClr>
                <a:buSzPct val="60000"/>
                <a:buFont typeface="Wingdings" panose="05000000000000000000" charset="2"/>
                <a:buChar char="l"/>
                <a:defRPr kumimoji="1" sz="2400">
                  <a:solidFill>
                    <a:schemeClr val="tx1"/>
                  </a:solidFill>
                  <a:latin typeface="+mn-lt"/>
                  <a:ea typeface="+mn-ea"/>
                  <a:cs typeface="+mn-cs"/>
                </a:defRPr>
              </a:lvl1pPr>
              <a:lvl2pPr marL="557530" indent="-214630" algn="l" rtl="0" eaLnBrk="1" fontAlgn="base" hangingPunct="1">
                <a:spcBef>
                  <a:spcPct val="20000"/>
                </a:spcBef>
                <a:spcAft>
                  <a:spcPct val="0"/>
                </a:spcAft>
                <a:buClr>
                  <a:schemeClr val="hlink"/>
                </a:buClr>
                <a:buSzPct val="55000"/>
                <a:buFont typeface="Wingdings" panose="05000000000000000000" charset="2"/>
                <a:buChar char="n"/>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folHlink"/>
                </a:buClr>
                <a:buSzPct val="50000"/>
                <a:buFont typeface="Wingdings" panose="05000000000000000000" charset="2"/>
                <a:buChar char="ü"/>
                <a:defRPr kumimoji="1" sz="1800">
                  <a:solidFill>
                    <a:schemeClr val="tx1"/>
                  </a:solidFill>
                  <a:latin typeface="+mn-lt"/>
                  <a:ea typeface="+mn-ea"/>
                </a:defRPr>
              </a:lvl3pPr>
              <a:lvl4pPr marL="1200150" indent="-171450" algn="l" rtl="0" eaLnBrk="1" fontAlgn="base" hangingPunct="1">
                <a:spcBef>
                  <a:spcPct val="20000"/>
                </a:spcBef>
                <a:spcAft>
                  <a:spcPct val="0"/>
                </a:spcAft>
                <a:buClr>
                  <a:schemeClr val="accent2"/>
                </a:buClr>
                <a:buSzPct val="55000"/>
                <a:buFont typeface="Wingdings" panose="05000000000000000000" charset="2"/>
                <a:buChar char="n"/>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9pPr>
            </a:lstStyle>
            <a:p>
              <a:r>
                <a:rPr lang="zh-TW" altLang="en-US" kern="0" dirty="0"/>
                <a:t>開放軟體</a:t>
              </a:r>
            </a:p>
          </p:txBody>
        </p:sp>
      </p:grpSp>
      <p:grpSp>
        <p:nvGrpSpPr>
          <p:cNvPr id="4" name="Group 3"/>
          <p:cNvGrpSpPr/>
          <p:nvPr/>
        </p:nvGrpSpPr>
        <p:grpSpPr>
          <a:xfrm>
            <a:off x="6335111" y="1982985"/>
            <a:ext cx="4300492" cy="4826104"/>
            <a:chOff x="4811111" y="1982985"/>
            <a:chExt cx="4300492" cy="4826104"/>
          </a:xfrm>
        </p:grpSpPr>
        <p:pic>
          <p:nvPicPr>
            <p:cNvPr id="1028" name="Picture 4" descr="Related image"/>
            <p:cNvPicPr>
              <a:picLocks noChangeAspect="1" noChangeArrowheads="1"/>
            </p:cNvPicPr>
            <p:nvPr/>
          </p:nvPicPr>
          <p:blipFill rotWithShape="1">
            <a:blip r:embed="rId5"/>
            <a:srcRect/>
            <a:stretch>
              <a:fillRect/>
            </a:stretch>
          </p:blipFill>
          <p:spPr bwMode="auto">
            <a:xfrm>
              <a:off x="6137275" y="1982985"/>
              <a:ext cx="1006475" cy="10287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6"/>
            <a:srcRect t="-2572" b="-1"/>
            <a:stretch>
              <a:fillRect/>
            </a:stretch>
          </p:blipFill>
          <p:spPr>
            <a:xfrm>
              <a:off x="4811111" y="2925565"/>
              <a:ext cx="3989835" cy="3883524"/>
            </a:xfrm>
            <a:prstGeom prst="rect">
              <a:avLst/>
            </a:prstGeom>
          </p:spPr>
        </p:pic>
        <p:sp>
          <p:nvSpPr>
            <p:cNvPr id="9" name="Content Placeholder 2"/>
            <p:cNvSpPr txBox="1"/>
            <p:nvPr/>
          </p:nvSpPr>
          <p:spPr bwMode="auto">
            <a:xfrm>
              <a:off x="7143750" y="2465087"/>
              <a:ext cx="1967853" cy="546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1" fontAlgn="base" hangingPunct="1">
                <a:spcBef>
                  <a:spcPct val="20000"/>
                </a:spcBef>
                <a:spcAft>
                  <a:spcPct val="0"/>
                </a:spcAft>
                <a:buClr>
                  <a:schemeClr val="folHlink"/>
                </a:buClr>
                <a:buSzPct val="60000"/>
                <a:buFont typeface="Wingdings" panose="05000000000000000000" charset="2"/>
                <a:buChar char="l"/>
                <a:defRPr kumimoji="1" sz="2400">
                  <a:solidFill>
                    <a:schemeClr val="tx1"/>
                  </a:solidFill>
                  <a:latin typeface="+mn-lt"/>
                  <a:ea typeface="+mn-ea"/>
                  <a:cs typeface="+mn-cs"/>
                </a:defRPr>
              </a:lvl1pPr>
              <a:lvl2pPr marL="557530" indent="-214630" algn="l" rtl="0" eaLnBrk="1" fontAlgn="base" hangingPunct="1">
                <a:spcBef>
                  <a:spcPct val="20000"/>
                </a:spcBef>
                <a:spcAft>
                  <a:spcPct val="0"/>
                </a:spcAft>
                <a:buClr>
                  <a:schemeClr val="hlink"/>
                </a:buClr>
                <a:buSzPct val="55000"/>
                <a:buFont typeface="Wingdings" panose="05000000000000000000" charset="2"/>
                <a:buChar char="n"/>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folHlink"/>
                </a:buClr>
                <a:buSzPct val="50000"/>
                <a:buFont typeface="Wingdings" panose="05000000000000000000" charset="2"/>
                <a:buChar char="ü"/>
                <a:defRPr kumimoji="1" sz="1800">
                  <a:solidFill>
                    <a:schemeClr val="tx1"/>
                  </a:solidFill>
                  <a:latin typeface="+mn-lt"/>
                  <a:ea typeface="+mn-ea"/>
                </a:defRPr>
              </a:lvl3pPr>
              <a:lvl4pPr marL="1200150" indent="-171450" algn="l" rtl="0" eaLnBrk="1" fontAlgn="base" hangingPunct="1">
                <a:spcBef>
                  <a:spcPct val="20000"/>
                </a:spcBef>
                <a:spcAft>
                  <a:spcPct val="0"/>
                </a:spcAft>
                <a:buClr>
                  <a:schemeClr val="accent2"/>
                </a:buClr>
                <a:buSzPct val="55000"/>
                <a:buFont typeface="Wingdings" panose="05000000000000000000" charset="2"/>
                <a:buChar char="n"/>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9pPr>
            </a:lstStyle>
            <a:p>
              <a:r>
                <a:rPr lang="zh-TW" altLang="en-US" kern="0" dirty="0"/>
                <a:t>付費軟體</a:t>
              </a:r>
            </a:p>
          </p:txBody>
        </p:sp>
      </p:grpSp>
      <p:sp>
        <p:nvSpPr>
          <p:cNvPr id="5" name="Slide Number Placeholder 4"/>
          <p:cNvSpPr>
            <a:spLocks noGrp="1"/>
          </p:cNvSpPr>
          <p:nvPr>
            <p:ph type="sldNum" sz="quarter" idx="12"/>
          </p:nvPr>
        </p:nvSpPr>
        <p:spPr/>
        <p:txBody>
          <a:bodyPr/>
          <a:lstStyle/>
          <a:p>
            <a:fld id="{849DCDFE-E9AF-4D91-9097-CC270D138A40}" type="slidenum">
              <a:rPr lang="zh-TW" altLang="en-US" smtClean="0"/>
              <a:t>27</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zh-TW" altLang="en-US" sz="4300" b="1" kern="1200" dirty="0">
                <a:solidFill>
                  <a:srgbClr val="3333FF"/>
                </a:solidFill>
                <a:latin typeface="Times New Roman" pitchFamily="18" charset="0"/>
                <a:ea typeface="標楷體" panose="03000509000000000000" pitchFamily="65" charset="-120"/>
                <a:cs typeface="Times New Roman" pitchFamily="18" charset="0"/>
              </a:rPr>
              <a:t>付費與開放軟體比較</a:t>
            </a:r>
            <a:endParaRPr lang="en-US" altLang="zh-TW" sz="4300" b="1" kern="1200" dirty="0">
              <a:solidFill>
                <a:srgbClr val="3333FF"/>
              </a:solidFill>
              <a:latin typeface="Times New Roman" pitchFamily="18" charset="0"/>
              <a:ea typeface="標楷體" panose="03000509000000000000" pitchFamily="65" charset="-120"/>
              <a:cs typeface="Times New Roman" pitchFamily="18" charset="0"/>
            </a:endParaRPr>
          </a:p>
        </p:txBody>
      </p:sp>
      <p:graphicFrame>
        <p:nvGraphicFramePr>
          <p:cNvPr id="5" name="Content Placeholder 4"/>
          <p:cNvGraphicFramePr>
            <a:graphicFrameLocks noGrp="1"/>
          </p:cNvGraphicFramePr>
          <p:nvPr>
            <p:ph idx="1"/>
          </p:nvPr>
        </p:nvGraphicFramePr>
        <p:xfrm>
          <a:off x="1987296" y="1545215"/>
          <a:ext cx="8591804" cy="3571240"/>
        </p:xfrm>
        <a:graphic>
          <a:graphicData uri="http://schemas.openxmlformats.org/drawingml/2006/table">
            <a:tbl>
              <a:tblPr firstRow="1" bandRow="1">
                <a:tableStyleId>{8EC20E35-A176-4012-BC5E-935CFFF8708E}</a:tableStyleId>
              </a:tblPr>
              <a:tblGrid>
                <a:gridCol w="2069592">
                  <a:extLst>
                    <a:ext uri="{9D8B030D-6E8A-4147-A177-3AD203B41FA5}">
                      <a16:colId xmlns:a16="http://schemas.microsoft.com/office/drawing/2014/main" val="20000"/>
                    </a:ext>
                  </a:extLst>
                </a:gridCol>
                <a:gridCol w="2069592">
                  <a:extLst>
                    <a:ext uri="{9D8B030D-6E8A-4147-A177-3AD203B41FA5}">
                      <a16:colId xmlns:a16="http://schemas.microsoft.com/office/drawing/2014/main" val="20001"/>
                    </a:ext>
                  </a:extLst>
                </a:gridCol>
                <a:gridCol w="2319020">
                  <a:extLst>
                    <a:ext uri="{9D8B030D-6E8A-4147-A177-3AD203B41FA5}">
                      <a16:colId xmlns:a16="http://schemas.microsoft.com/office/drawing/2014/main" val="20002"/>
                    </a:ext>
                  </a:extLst>
                </a:gridCol>
                <a:gridCol w="2133600">
                  <a:extLst>
                    <a:ext uri="{9D8B030D-6E8A-4147-A177-3AD203B41FA5}">
                      <a16:colId xmlns:a16="http://schemas.microsoft.com/office/drawing/2014/main" val="20003"/>
                    </a:ext>
                  </a:extLst>
                </a:gridCol>
              </a:tblGrid>
              <a:tr h="370840">
                <a:tc>
                  <a:txBody>
                    <a:bodyPr/>
                    <a:lstStyle/>
                    <a:p>
                      <a:pPr algn="ctr"/>
                      <a:r>
                        <a:rPr lang="zh-TW" altLang="en-US" sz="2000" dirty="0" smtClean="0"/>
                        <a:t>功能</a:t>
                      </a:r>
                      <a:endParaRPr lang="zh-TW" altLang="en-US" sz="2000" dirty="0">
                        <a:latin typeface="+mj-lt"/>
                        <a:ea typeface="+mj-ea"/>
                      </a:endParaRPr>
                    </a:p>
                  </a:txBody>
                  <a:tcPr/>
                </a:tc>
                <a:tc>
                  <a:txBody>
                    <a:bodyPr/>
                    <a:lstStyle/>
                    <a:p>
                      <a:pPr algn="ctr"/>
                      <a:r>
                        <a:rPr lang="en-US" altLang="zh-TW" sz="2000" dirty="0" smtClean="0"/>
                        <a:t>R</a:t>
                      </a:r>
                      <a:endParaRPr lang="zh-TW" altLang="en-US" sz="2000" dirty="0">
                        <a:latin typeface="+mj-lt"/>
                        <a:ea typeface="+mj-ea"/>
                      </a:endParaRPr>
                    </a:p>
                  </a:txBody>
                  <a:tcPr/>
                </a:tc>
                <a:tc>
                  <a:txBody>
                    <a:bodyPr/>
                    <a:lstStyle/>
                    <a:p>
                      <a:pPr algn="ctr"/>
                      <a:r>
                        <a:rPr lang="en-US" altLang="zh-TW" sz="2000" dirty="0" smtClean="0"/>
                        <a:t>SAS</a:t>
                      </a:r>
                      <a:endParaRPr lang="zh-TW" altLang="en-US" sz="2000" dirty="0">
                        <a:latin typeface="+mj-lt"/>
                        <a:ea typeface="+mj-ea"/>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en-US" altLang="zh-TW" sz="2000" dirty="0" smtClean="0"/>
                        <a:t>SPSS</a:t>
                      </a:r>
                      <a:endParaRPr lang="zh-TW" altLang="en-US" sz="2000" dirty="0" smtClean="0">
                        <a:latin typeface="+mj-lt"/>
                        <a:ea typeface="+mj-ea"/>
                      </a:endParaRPr>
                    </a:p>
                  </a:txBody>
                  <a:tcPr/>
                </a:tc>
                <a:extLst>
                  <a:ext uri="{0D108BD9-81ED-4DB2-BD59-A6C34878D82A}">
                    <a16:rowId xmlns:a16="http://schemas.microsoft.com/office/drawing/2014/main" val="10000"/>
                  </a:ext>
                </a:extLst>
              </a:tr>
              <a:tr h="370840">
                <a:tc>
                  <a:txBody>
                    <a:bodyPr/>
                    <a:lstStyle/>
                    <a:p>
                      <a:r>
                        <a:rPr lang="zh-TW" altLang="en-US" sz="1600" dirty="0" smtClean="0"/>
                        <a:t>程式語言功能</a:t>
                      </a:r>
                      <a:endParaRPr lang="zh-TW" altLang="en-US" sz="1600" dirty="0">
                        <a:latin typeface="+mj-lt"/>
                        <a:ea typeface="+mj-ea"/>
                      </a:endParaRPr>
                    </a:p>
                  </a:txBody>
                  <a:tcPr/>
                </a:tc>
                <a:tc>
                  <a:txBody>
                    <a:bodyPr/>
                    <a:lstStyle/>
                    <a:p>
                      <a:pPr algn="ctr"/>
                      <a:r>
                        <a:rPr lang="zh-TW" altLang="en-US" sz="1600" dirty="0" smtClean="0"/>
                        <a:t>完整</a:t>
                      </a:r>
                      <a:endParaRPr lang="zh-TW" altLang="en-US" sz="1600" dirty="0">
                        <a:latin typeface="+mj-lt"/>
                        <a:ea typeface="+mj-ea"/>
                      </a:endParaRPr>
                    </a:p>
                  </a:txBody>
                  <a:tcPr/>
                </a:tc>
                <a:tc>
                  <a:txBody>
                    <a:bodyPr/>
                    <a:lstStyle/>
                    <a:p>
                      <a:pPr algn="ctr"/>
                      <a:r>
                        <a:rPr lang="zh-TW" altLang="en-US" sz="1600" dirty="0" smtClean="0"/>
                        <a:t>不完整</a:t>
                      </a:r>
                      <a:endParaRPr lang="zh-TW" altLang="en-US" sz="1600" dirty="0">
                        <a:latin typeface="+mj-lt"/>
                        <a:ea typeface="+mj-ea"/>
                      </a:endParaRPr>
                    </a:p>
                  </a:txBody>
                  <a:tcPr/>
                </a:tc>
                <a:tc>
                  <a:txBody>
                    <a:bodyPr/>
                    <a:lstStyle/>
                    <a:p>
                      <a:pPr algn="ctr"/>
                      <a:r>
                        <a:rPr lang="zh-TW" altLang="en-US" sz="1600" dirty="0" smtClean="0"/>
                        <a:t>不完整</a:t>
                      </a:r>
                      <a:endParaRPr lang="zh-TW" altLang="en-US" sz="1600" dirty="0">
                        <a:latin typeface="+mj-lt"/>
                        <a:ea typeface="+mj-ea"/>
                      </a:endParaRPr>
                    </a:p>
                  </a:txBody>
                  <a:tcPr/>
                </a:tc>
                <a:extLst>
                  <a:ext uri="{0D108BD9-81ED-4DB2-BD59-A6C34878D82A}">
                    <a16:rowId xmlns:a16="http://schemas.microsoft.com/office/drawing/2014/main" val="10001"/>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zh-TW" altLang="en-US" sz="1600" dirty="0" smtClean="0"/>
                        <a:t>繪圖功能</a:t>
                      </a:r>
                      <a:endParaRPr lang="zh-TW" altLang="en-US" sz="1600" dirty="0" smtClean="0">
                        <a:latin typeface="+mj-lt"/>
                        <a:ea typeface="+mj-ea"/>
                      </a:endParaRPr>
                    </a:p>
                  </a:txBody>
                  <a:tcPr/>
                </a:tc>
                <a:tc>
                  <a:txBody>
                    <a:bodyPr/>
                    <a:lstStyle/>
                    <a:p>
                      <a:pPr algn="ctr"/>
                      <a:r>
                        <a:rPr lang="zh-TW" altLang="en-US" sz="1600" dirty="0" smtClean="0"/>
                        <a:t>高素質</a:t>
                      </a:r>
                      <a:endParaRPr lang="zh-TW" altLang="en-US" sz="1600" dirty="0">
                        <a:latin typeface="+mj-lt"/>
                        <a:ea typeface="+mj-ea"/>
                      </a:endParaRPr>
                    </a:p>
                  </a:txBody>
                  <a:tcPr/>
                </a:tc>
                <a:tc>
                  <a:txBody>
                    <a:bodyPr/>
                    <a:lstStyle/>
                    <a:p>
                      <a:pPr algn="ctr"/>
                      <a:r>
                        <a:rPr lang="zh-TW" altLang="en-US" sz="1600" dirty="0" smtClean="0"/>
                        <a:t>普通</a:t>
                      </a:r>
                      <a:endParaRPr lang="zh-TW" altLang="en-US" sz="1600" dirty="0">
                        <a:latin typeface="+mj-lt"/>
                        <a:ea typeface="+mj-ea"/>
                      </a:endParaRPr>
                    </a:p>
                  </a:txBody>
                  <a:tcPr/>
                </a:tc>
                <a:tc>
                  <a:txBody>
                    <a:bodyPr/>
                    <a:lstStyle/>
                    <a:p>
                      <a:pPr algn="ctr"/>
                      <a:r>
                        <a:rPr lang="zh-TW" altLang="en-US" sz="1600" dirty="0" smtClean="0"/>
                        <a:t>單純</a:t>
                      </a:r>
                      <a:endParaRPr lang="zh-TW" altLang="en-US" sz="1600" dirty="0">
                        <a:latin typeface="+mj-lt"/>
                        <a:ea typeface="+mj-ea"/>
                      </a:endParaRPr>
                    </a:p>
                  </a:txBody>
                  <a:tcPr/>
                </a:tc>
                <a:extLst>
                  <a:ext uri="{0D108BD9-81ED-4DB2-BD59-A6C34878D82A}">
                    <a16:rowId xmlns:a16="http://schemas.microsoft.com/office/drawing/2014/main" val="10002"/>
                  </a:ext>
                </a:extLst>
              </a:tr>
              <a:tr h="370840">
                <a:tc>
                  <a:txBody>
                    <a:bodyPr/>
                    <a:lstStyle/>
                    <a:p>
                      <a:r>
                        <a:rPr lang="zh-TW" altLang="en-US" sz="1600" dirty="0" smtClean="0"/>
                        <a:t>分析模組</a:t>
                      </a:r>
                      <a:endParaRPr lang="zh-TW" altLang="en-US" sz="1600" dirty="0">
                        <a:latin typeface="+mj-lt"/>
                        <a:ea typeface="+mj-ea"/>
                      </a:endParaRPr>
                    </a:p>
                  </a:txBody>
                  <a:tcPr/>
                </a:tc>
                <a:tc>
                  <a:txBody>
                    <a:bodyPr/>
                    <a:lstStyle/>
                    <a:p>
                      <a:pPr algn="ctr"/>
                      <a:r>
                        <a:rPr lang="en-US" altLang="zh-TW" sz="1600" dirty="0" smtClean="0"/>
                        <a:t>10000(</a:t>
                      </a:r>
                      <a:r>
                        <a:rPr lang="zh-TW" altLang="en-US" sz="1600" dirty="0" smtClean="0"/>
                        <a:t>統計至</a:t>
                      </a:r>
                      <a:r>
                        <a:rPr lang="en-US" altLang="zh-TW" sz="1600" dirty="0" smtClean="0"/>
                        <a:t>2017/01)</a:t>
                      </a:r>
                      <a:endParaRPr lang="zh-TW" altLang="en-US" sz="1600" dirty="0">
                        <a:latin typeface="+mj-lt"/>
                        <a:ea typeface="+mj-ea"/>
                      </a:endParaRPr>
                    </a:p>
                  </a:txBody>
                  <a:tcPr/>
                </a:tc>
                <a:tc>
                  <a:txBody>
                    <a:bodyPr/>
                    <a:lstStyle/>
                    <a:p>
                      <a:pPr algn="ctr"/>
                      <a:r>
                        <a:rPr lang="zh-TW" altLang="en-US" sz="1600" dirty="0" smtClean="0"/>
                        <a:t>多</a:t>
                      </a:r>
                      <a:endParaRPr lang="zh-TW" altLang="en-US" sz="1600" dirty="0">
                        <a:latin typeface="+mj-lt"/>
                        <a:ea typeface="+mj-ea"/>
                      </a:endParaRPr>
                    </a:p>
                  </a:txBody>
                  <a:tcPr/>
                </a:tc>
                <a:tc>
                  <a:txBody>
                    <a:bodyPr/>
                    <a:lstStyle/>
                    <a:p>
                      <a:pPr algn="ctr"/>
                      <a:r>
                        <a:rPr lang="zh-TW" altLang="en-US" sz="1600" dirty="0" smtClean="0"/>
                        <a:t>少</a:t>
                      </a:r>
                      <a:endParaRPr lang="zh-TW" altLang="en-US" sz="1600" dirty="0">
                        <a:latin typeface="+mj-lt"/>
                        <a:ea typeface="+mj-ea"/>
                      </a:endParaRPr>
                    </a:p>
                  </a:txBody>
                  <a:tcPr/>
                </a:tc>
                <a:extLst>
                  <a:ext uri="{0D108BD9-81ED-4DB2-BD59-A6C34878D82A}">
                    <a16:rowId xmlns:a16="http://schemas.microsoft.com/office/drawing/2014/main" val="10003"/>
                  </a:ext>
                </a:extLst>
              </a:tr>
              <a:tr h="370840">
                <a:tc>
                  <a:txBody>
                    <a:bodyPr/>
                    <a:lstStyle/>
                    <a:p>
                      <a:r>
                        <a:rPr lang="zh-TW" altLang="en-US" sz="1600" dirty="0" smtClean="0"/>
                        <a:t>功能</a:t>
                      </a:r>
                      <a:endParaRPr lang="zh-TW" altLang="en-US" sz="1600" dirty="0">
                        <a:latin typeface="+mj-lt"/>
                        <a:ea typeface="+mj-ea"/>
                      </a:endParaRPr>
                    </a:p>
                  </a:txBody>
                  <a:tcPr/>
                </a:tc>
                <a:tc>
                  <a:txBody>
                    <a:bodyPr/>
                    <a:lstStyle/>
                    <a:p>
                      <a:pPr algn="ctr"/>
                      <a:r>
                        <a:rPr lang="en-US" altLang="zh-TW" sz="1600" dirty="0" smtClean="0"/>
                        <a:t>20</a:t>
                      </a:r>
                      <a:r>
                        <a:rPr lang="zh-TW" altLang="en-US" sz="1600" dirty="0" smtClean="0"/>
                        <a:t>萬個</a:t>
                      </a:r>
                      <a:r>
                        <a:rPr lang="en-US" altLang="zh-TW" sz="1600" dirty="0" smtClean="0"/>
                        <a:t>function</a:t>
                      </a:r>
                      <a:endParaRPr lang="zh-TW" altLang="en-US" sz="1600" dirty="0">
                        <a:latin typeface="+mj-lt"/>
                        <a:ea typeface="+mj-ea"/>
                      </a:endParaRPr>
                    </a:p>
                  </a:txBody>
                  <a:tcPr/>
                </a:tc>
                <a:tc>
                  <a:txBody>
                    <a:bodyPr/>
                    <a:lstStyle/>
                    <a:p>
                      <a:pPr algn="ctr"/>
                      <a:r>
                        <a:rPr lang="en-US" altLang="zh-TW" sz="1600" dirty="0" smtClean="0"/>
                        <a:t>2</a:t>
                      </a:r>
                      <a:r>
                        <a:rPr lang="zh-TW" altLang="en-US" sz="1600" dirty="0" smtClean="0"/>
                        <a:t>千個</a:t>
                      </a:r>
                      <a:r>
                        <a:rPr lang="en-US" altLang="zh-TW" sz="1600" dirty="0" smtClean="0"/>
                        <a:t>function</a:t>
                      </a:r>
                      <a:endParaRPr lang="zh-TW" altLang="en-US" sz="1600" dirty="0">
                        <a:latin typeface="+mj-lt"/>
                        <a:ea typeface="+mj-ea"/>
                      </a:endParaRPr>
                    </a:p>
                  </a:txBody>
                  <a:tcPr/>
                </a:tc>
                <a:tc>
                  <a:txBody>
                    <a:bodyPr/>
                    <a:lstStyle/>
                    <a:p>
                      <a:pPr algn="ctr"/>
                      <a:r>
                        <a:rPr lang="en-US" altLang="zh-TW" sz="1600" dirty="0" smtClean="0"/>
                        <a:t>1</a:t>
                      </a:r>
                      <a:r>
                        <a:rPr lang="zh-TW" altLang="en-US" sz="1600" dirty="0" smtClean="0"/>
                        <a:t>千個</a:t>
                      </a:r>
                      <a:r>
                        <a:rPr lang="en-US" altLang="zh-TW" sz="1600" dirty="0" smtClean="0"/>
                        <a:t>function</a:t>
                      </a:r>
                      <a:endParaRPr lang="zh-TW" altLang="en-US" sz="1600" dirty="0">
                        <a:latin typeface="+mj-lt"/>
                        <a:ea typeface="+mj-ea"/>
                      </a:endParaRPr>
                    </a:p>
                  </a:txBody>
                  <a:tcPr/>
                </a:tc>
                <a:extLst>
                  <a:ext uri="{0D108BD9-81ED-4DB2-BD59-A6C34878D82A}">
                    <a16:rowId xmlns:a16="http://schemas.microsoft.com/office/drawing/2014/main" val="10004"/>
                  </a:ext>
                </a:extLst>
              </a:tr>
              <a:tr h="370840">
                <a:tc>
                  <a:txBody>
                    <a:bodyPr/>
                    <a:lstStyle/>
                    <a:p>
                      <a:r>
                        <a:rPr lang="zh-TW" altLang="en-US" sz="1600" dirty="0" smtClean="0"/>
                        <a:t>客製化</a:t>
                      </a:r>
                      <a:endParaRPr lang="zh-TW" altLang="en-US" sz="1600" dirty="0">
                        <a:latin typeface="+mj-lt"/>
                        <a:ea typeface="+mj-ea"/>
                      </a:endParaRPr>
                    </a:p>
                  </a:txBody>
                  <a:tcPr/>
                </a:tc>
                <a:tc>
                  <a:txBody>
                    <a:bodyPr/>
                    <a:lstStyle/>
                    <a:p>
                      <a:pPr algn="ctr"/>
                      <a:r>
                        <a:rPr lang="zh-TW" altLang="en-US" sz="1600" dirty="0" smtClean="0"/>
                        <a:t>容易</a:t>
                      </a:r>
                      <a:endParaRPr lang="zh-TW" altLang="en-US" sz="1600" dirty="0">
                        <a:latin typeface="+mj-lt"/>
                        <a:ea typeface="+mj-ea"/>
                      </a:endParaRPr>
                    </a:p>
                  </a:txBody>
                  <a:tcPr/>
                </a:tc>
                <a:tc>
                  <a:txBody>
                    <a:bodyPr/>
                    <a:lstStyle/>
                    <a:p>
                      <a:pPr algn="ctr"/>
                      <a:r>
                        <a:rPr lang="zh-TW" altLang="en-US" sz="1600" dirty="0" smtClean="0"/>
                        <a:t>難</a:t>
                      </a:r>
                      <a:endParaRPr lang="zh-TW" altLang="en-US" sz="1600" dirty="0">
                        <a:latin typeface="+mj-lt"/>
                        <a:ea typeface="+mj-ea"/>
                      </a:endParaRPr>
                    </a:p>
                  </a:txBody>
                  <a:tcPr/>
                </a:tc>
                <a:tc>
                  <a:txBody>
                    <a:bodyPr/>
                    <a:lstStyle/>
                    <a:p>
                      <a:pPr algn="ctr"/>
                      <a:r>
                        <a:rPr lang="zh-TW" altLang="en-US" sz="1600" dirty="0" smtClean="0"/>
                        <a:t>難</a:t>
                      </a:r>
                      <a:endParaRPr lang="zh-TW" altLang="en-US" sz="1600" dirty="0">
                        <a:latin typeface="+mj-lt"/>
                        <a:ea typeface="+mj-ea"/>
                      </a:endParaRPr>
                    </a:p>
                  </a:txBody>
                  <a:tcPr/>
                </a:tc>
                <a:extLst>
                  <a:ext uri="{0D108BD9-81ED-4DB2-BD59-A6C34878D82A}">
                    <a16:rowId xmlns:a16="http://schemas.microsoft.com/office/drawing/2014/main" val="10005"/>
                  </a:ext>
                </a:extLst>
              </a:tr>
              <a:tr h="370840">
                <a:tc>
                  <a:txBody>
                    <a:bodyPr/>
                    <a:lstStyle/>
                    <a:p>
                      <a:r>
                        <a:rPr lang="zh-TW" altLang="en-US" sz="1600" dirty="0" smtClean="0"/>
                        <a:t>可搭配其他語言</a:t>
                      </a:r>
                      <a:endParaRPr lang="zh-TW" altLang="en-US" sz="1600" dirty="0">
                        <a:latin typeface="+mj-lt"/>
                        <a:ea typeface="+mj-ea"/>
                      </a:endParaRPr>
                    </a:p>
                  </a:txBody>
                  <a:tcPr/>
                </a:tc>
                <a:tc>
                  <a:txBody>
                    <a:bodyPr/>
                    <a:lstStyle/>
                    <a:p>
                      <a:pPr algn="ctr"/>
                      <a:r>
                        <a:rPr lang="zh-TW" altLang="en-US" sz="1600" dirty="0" smtClean="0"/>
                        <a:t>多</a:t>
                      </a:r>
                      <a:endParaRPr lang="zh-TW" altLang="en-US" sz="1600" dirty="0">
                        <a:latin typeface="+mj-lt"/>
                        <a:ea typeface="+mj-ea"/>
                      </a:endParaRPr>
                    </a:p>
                  </a:txBody>
                  <a:tcPr/>
                </a:tc>
                <a:tc>
                  <a:txBody>
                    <a:bodyPr/>
                    <a:lstStyle/>
                    <a:p>
                      <a:pPr algn="ctr"/>
                      <a:r>
                        <a:rPr lang="zh-TW" altLang="en-US" sz="1600" dirty="0" smtClean="0"/>
                        <a:t>少</a:t>
                      </a:r>
                      <a:endParaRPr lang="zh-TW" altLang="en-US" sz="1600" dirty="0">
                        <a:latin typeface="+mj-lt"/>
                        <a:ea typeface="+mj-ea"/>
                      </a:endParaRPr>
                    </a:p>
                  </a:txBody>
                  <a:tcPr/>
                </a:tc>
                <a:tc>
                  <a:txBody>
                    <a:bodyPr/>
                    <a:lstStyle/>
                    <a:p>
                      <a:pPr algn="ctr"/>
                      <a:r>
                        <a:rPr lang="zh-TW" altLang="en-US" sz="1600" dirty="0" smtClean="0"/>
                        <a:t>少</a:t>
                      </a:r>
                      <a:endParaRPr lang="zh-TW" altLang="en-US" sz="1600" dirty="0">
                        <a:latin typeface="+mj-lt"/>
                        <a:ea typeface="+mj-ea"/>
                      </a:endParaRPr>
                    </a:p>
                  </a:txBody>
                  <a:tcPr/>
                </a:tc>
                <a:extLst>
                  <a:ext uri="{0D108BD9-81ED-4DB2-BD59-A6C34878D82A}">
                    <a16:rowId xmlns:a16="http://schemas.microsoft.com/office/drawing/2014/main" val="10006"/>
                  </a:ext>
                </a:extLst>
              </a:tr>
              <a:tr h="370840">
                <a:tc>
                  <a:txBody>
                    <a:bodyPr/>
                    <a:lstStyle/>
                    <a:p>
                      <a:r>
                        <a:rPr lang="zh-TW" altLang="en-US" sz="1600" dirty="0" smtClean="0"/>
                        <a:t>價格</a:t>
                      </a:r>
                      <a:endParaRPr lang="zh-TW" altLang="en-US" sz="1600" dirty="0">
                        <a:latin typeface="+mj-lt"/>
                        <a:ea typeface="+mj-ea"/>
                      </a:endParaRPr>
                    </a:p>
                  </a:txBody>
                  <a:tcPr/>
                </a:tc>
                <a:tc>
                  <a:txBody>
                    <a:bodyPr/>
                    <a:lstStyle/>
                    <a:p>
                      <a:pPr algn="ctr"/>
                      <a:r>
                        <a:rPr lang="en-US" altLang="zh-TW" sz="1600" dirty="0" smtClean="0"/>
                        <a:t>0</a:t>
                      </a:r>
                      <a:endParaRPr lang="zh-TW" altLang="en-US" sz="1600" dirty="0">
                        <a:latin typeface="+mj-lt"/>
                        <a:ea typeface="+mj-ea"/>
                      </a:endParaRPr>
                    </a:p>
                  </a:txBody>
                  <a:tcPr/>
                </a:tc>
                <a:tc>
                  <a:txBody>
                    <a:bodyPr/>
                    <a:lstStyle/>
                    <a:p>
                      <a:pPr algn="ctr"/>
                      <a:r>
                        <a:rPr lang="en-US" altLang="zh-TW" sz="1600" dirty="0" smtClean="0"/>
                        <a:t>20-50</a:t>
                      </a:r>
                      <a:r>
                        <a:rPr lang="zh-TW" altLang="en-US" sz="1600" dirty="0" smtClean="0"/>
                        <a:t>萬</a:t>
                      </a:r>
                      <a:r>
                        <a:rPr lang="en-US" altLang="zh-TW" sz="1600" dirty="0" smtClean="0"/>
                        <a:t>/</a:t>
                      </a:r>
                      <a:r>
                        <a:rPr lang="zh-TW" altLang="en-US" sz="1600" dirty="0" smtClean="0"/>
                        <a:t>每年</a:t>
                      </a:r>
                      <a:endParaRPr lang="zh-TW" altLang="en-US" sz="1600" dirty="0">
                        <a:latin typeface="+mj-lt"/>
                        <a:ea typeface="+mj-ea"/>
                      </a:endParaRPr>
                    </a:p>
                  </a:txBody>
                  <a:tcPr/>
                </a:tc>
                <a:tc>
                  <a:txBody>
                    <a:bodyPr/>
                    <a:lstStyle/>
                    <a:p>
                      <a:pPr algn="ctr"/>
                      <a:r>
                        <a:rPr lang="en-US" altLang="zh-TW" sz="1600" dirty="0" smtClean="0"/>
                        <a:t>4-15</a:t>
                      </a:r>
                      <a:r>
                        <a:rPr lang="zh-TW" altLang="en-US" sz="1600" dirty="0" smtClean="0"/>
                        <a:t>萬</a:t>
                      </a:r>
                      <a:r>
                        <a:rPr lang="en-US" altLang="zh-TW" sz="1600" dirty="0" smtClean="0"/>
                        <a:t>/</a:t>
                      </a:r>
                      <a:r>
                        <a:rPr lang="zh-TW" altLang="en-US" sz="1600" dirty="0" smtClean="0"/>
                        <a:t>每年</a:t>
                      </a:r>
                      <a:endParaRPr lang="zh-TW" altLang="en-US" sz="1600" dirty="0">
                        <a:latin typeface="+mj-lt"/>
                        <a:ea typeface="+mj-ea"/>
                      </a:endParaRPr>
                    </a:p>
                  </a:txBody>
                  <a:tcPr/>
                </a:tc>
                <a:extLst>
                  <a:ext uri="{0D108BD9-81ED-4DB2-BD59-A6C34878D82A}">
                    <a16:rowId xmlns:a16="http://schemas.microsoft.com/office/drawing/2014/main" val="10007"/>
                  </a:ext>
                </a:extLst>
              </a:tr>
              <a:tr h="370840">
                <a:tc>
                  <a:txBody>
                    <a:bodyPr/>
                    <a:lstStyle/>
                    <a:p>
                      <a:r>
                        <a:rPr lang="zh-TW" altLang="en-US" sz="1600" dirty="0" smtClean="0"/>
                        <a:t>開發者</a:t>
                      </a:r>
                      <a:endParaRPr lang="zh-TW" altLang="en-US" sz="1600" dirty="0">
                        <a:latin typeface="+mj-lt"/>
                        <a:ea typeface="+mj-ea"/>
                      </a:endParaRPr>
                    </a:p>
                  </a:txBody>
                  <a:tcPr/>
                </a:tc>
                <a:tc>
                  <a:txBody>
                    <a:bodyPr/>
                    <a:lstStyle/>
                    <a:p>
                      <a:pPr algn="ctr"/>
                      <a:r>
                        <a:rPr lang="zh-TW" altLang="en-US" sz="1600" dirty="0" smtClean="0"/>
                        <a:t>全世界使用</a:t>
                      </a:r>
                      <a:r>
                        <a:rPr lang="en-US" altLang="zh-TW" sz="1600" dirty="0" smtClean="0"/>
                        <a:t>R</a:t>
                      </a:r>
                      <a:r>
                        <a:rPr lang="zh-TW" altLang="en-US" sz="1600" dirty="0" smtClean="0"/>
                        <a:t>的人</a:t>
                      </a:r>
                      <a:endParaRPr lang="zh-TW" altLang="en-US" sz="1600" dirty="0">
                        <a:latin typeface="+mj-lt"/>
                        <a:ea typeface="+mj-ea"/>
                      </a:endParaRPr>
                    </a:p>
                  </a:txBody>
                  <a:tcPr/>
                </a:tc>
                <a:tc>
                  <a:txBody>
                    <a:bodyPr/>
                    <a:lstStyle/>
                    <a:p>
                      <a:pPr algn="ctr"/>
                      <a:r>
                        <a:rPr lang="en-US" altLang="zh-TW" sz="1600" dirty="0" smtClean="0"/>
                        <a:t>1000</a:t>
                      </a:r>
                      <a:r>
                        <a:rPr lang="zh-TW" altLang="en-US" sz="1600" dirty="0" smtClean="0"/>
                        <a:t>位數學及統計</a:t>
                      </a:r>
                      <a:r>
                        <a:rPr lang="en-US" altLang="zh-TW" sz="1600" dirty="0" smtClean="0"/>
                        <a:t>PHD</a:t>
                      </a:r>
                      <a:endParaRPr lang="zh-TW" altLang="en-US" sz="1600" dirty="0">
                        <a:latin typeface="+mj-lt"/>
                        <a:ea typeface="+mj-ea"/>
                      </a:endParaRPr>
                    </a:p>
                  </a:txBody>
                  <a:tcPr/>
                </a:tc>
                <a:tc>
                  <a:txBody>
                    <a:bodyPr/>
                    <a:lstStyle/>
                    <a:p>
                      <a:pPr algn="ctr"/>
                      <a:r>
                        <a:rPr lang="en-US" altLang="zh-TW" sz="1600" dirty="0" smtClean="0"/>
                        <a:t>IBM</a:t>
                      </a:r>
                      <a:r>
                        <a:rPr lang="zh-TW" altLang="en-US" sz="1600" dirty="0" smtClean="0"/>
                        <a:t>工程師</a:t>
                      </a:r>
                      <a:endParaRPr lang="zh-TW" altLang="en-US" sz="1600" dirty="0">
                        <a:latin typeface="+mj-lt"/>
                        <a:ea typeface="+mj-ea"/>
                      </a:endParaRPr>
                    </a:p>
                  </a:txBody>
                  <a:tcPr/>
                </a:tc>
                <a:extLst>
                  <a:ext uri="{0D108BD9-81ED-4DB2-BD59-A6C34878D82A}">
                    <a16:rowId xmlns:a16="http://schemas.microsoft.com/office/drawing/2014/main" val="10008"/>
                  </a:ext>
                </a:extLst>
              </a:tr>
            </a:tbl>
          </a:graphicData>
        </a:graphic>
      </p:graphicFrame>
      <p:sp>
        <p:nvSpPr>
          <p:cNvPr id="6" name="Content Placeholder 2"/>
          <p:cNvSpPr txBox="1"/>
          <p:nvPr/>
        </p:nvSpPr>
        <p:spPr bwMode="auto">
          <a:xfrm>
            <a:off x="1534585" y="5205355"/>
            <a:ext cx="10363200" cy="164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chemeClr val="folHlink"/>
              </a:buClr>
              <a:buSzPct val="60000"/>
              <a:buFont typeface="Wingdings" panose="05000000000000000000" charset="2"/>
              <a:buChar char="l"/>
              <a:defRPr kumimoji="1" sz="2000">
                <a:solidFill>
                  <a:schemeClr val="tx1"/>
                </a:solidFill>
                <a:latin typeface="+mn-lt"/>
                <a:ea typeface="+mn-ea"/>
                <a:cs typeface="+mn-cs"/>
              </a:defRPr>
            </a:lvl1pPr>
            <a:lvl2pPr marL="742950" indent="-285750" algn="l" rtl="0" eaLnBrk="1" fontAlgn="base" hangingPunct="1">
              <a:spcBef>
                <a:spcPct val="20000"/>
              </a:spcBef>
              <a:spcAft>
                <a:spcPct val="0"/>
              </a:spcAft>
              <a:buClr>
                <a:schemeClr val="hlink"/>
              </a:buClr>
              <a:buSzPct val="55000"/>
              <a:buFont typeface="Wingdings" panose="05000000000000000000" charset="2"/>
              <a:buChar char="n"/>
              <a:defRPr kumimoji="1" sz="1800">
                <a:solidFill>
                  <a:schemeClr val="tx1"/>
                </a:solidFill>
                <a:latin typeface="+mn-lt"/>
                <a:ea typeface="+mn-ea"/>
              </a:defRPr>
            </a:lvl2pPr>
            <a:lvl3pPr marL="1143000" indent="-228600" algn="l" rtl="0" eaLnBrk="1" fontAlgn="base" hangingPunct="1">
              <a:spcBef>
                <a:spcPct val="20000"/>
              </a:spcBef>
              <a:spcAft>
                <a:spcPct val="0"/>
              </a:spcAft>
              <a:buClr>
                <a:schemeClr val="folHlink"/>
              </a:buClr>
              <a:buSzPct val="50000"/>
              <a:buFont typeface="Wingdings" panose="05000000000000000000" charset="2"/>
              <a:buChar char="ü"/>
              <a:defRPr kumimoji="1" sz="1600">
                <a:solidFill>
                  <a:schemeClr val="tx1"/>
                </a:solidFill>
                <a:latin typeface="+mn-lt"/>
                <a:ea typeface="+mn-ea"/>
              </a:defRPr>
            </a:lvl3pPr>
            <a:lvl4pPr marL="1600200" indent="-228600" algn="l" rtl="0" eaLnBrk="1" fontAlgn="base" hangingPunct="1">
              <a:spcBef>
                <a:spcPct val="20000"/>
              </a:spcBef>
              <a:spcAft>
                <a:spcPct val="0"/>
              </a:spcAft>
              <a:buClr>
                <a:schemeClr val="accent2"/>
              </a:buClr>
              <a:buSzPct val="55000"/>
              <a:buFont typeface="Wingdings" panose="05000000000000000000" charset="2"/>
              <a:buChar char="n"/>
              <a:defRPr kumimoji="1" sz="1400">
                <a:solidFill>
                  <a:schemeClr val="tx1"/>
                </a:solidFill>
                <a:latin typeface="+mn-lt"/>
                <a:ea typeface="+mn-ea"/>
              </a:defRPr>
            </a:lvl4pPr>
            <a:lvl5pPr marL="2057400" indent="-228600" algn="l" rtl="0" eaLnBrk="1" fontAlgn="base" hangingPunct="1">
              <a:spcBef>
                <a:spcPct val="20000"/>
              </a:spcBef>
              <a:spcAft>
                <a:spcPct val="0"/>
              </a:spcAft>
              <a:buClr>
                <a:schemeClr val="accent1"/>
              </a:buClr>
              <a:buSzPct val="50000"/>
              <a:buFont typeface="Wingdings" panose="05000000000000000000" charset="2"/>
              <a:buChar char="n"/>
              <a:defRPr kumimoji="1" sz="1400">
                <a:solidFill>
                  <a:schemeClr val="tx1"/>
                </a:solidFill>
                <a:latin typeface="+mn-lt"/>
                <a:ea typeface="+mn-ea"/>
              </a:defRPr>
            </a:lvl5pPr>
            <a:lvl6pPr marL="2514600" indent="-228600" algn="l" rtl="0" eaLnBrk="1" fontAlgn="base" hangingPunct="1">
              <a:spcBef>
                <a:spcPct val="20000"/>
              </a:spcBef>
              <a:spcAft>
                <a:spcPct val="0"/>
              </a:spcAft>
              <a:buClr>
                <a:schemeClr val="accent1"/>
              </a:buClr>
              <a:buSzPct val="50000"/>
              <a:buFont typeface="Wingdings" panose="05000000000000000000" charset="2"/>
              <a:buChar char="n"/>
              <a:defRPr kumimoji="1" sz="2000">
                <a:solidFill>
                  <a:schemeClr val="tx1"/>
                </a:solidFill>
                <a:latin typeface="+mn-lt"/>
                <a:ea typeface="+mn-ea"/>
              </a:defRPr>
            </a:lvl6pPr>
            <a:lvl7pPr marL="2971800" indent="-228600" algn="l" rtl="0" eaLnBrk="1" fontAlgn="base" hangingPunct="1">
              <a:spcBef>
                <a:spcPct val="20000"/>
              </a:spcBef>
              <a:spcAft>
                <a:spcPct val="0"/>
              </a:spcAft>
              <a:buClr>
                <a:schemeClr val="accent1"/>
              </a:buClr>
              <a:buSzPct val="50000"/>
              <a:buFont typeface="Wingdings" panose="05000000000000000000" charset="2"/>
              <a:buChar char="n"/>
              <a:defRPr kumimoji="1" sz="2000">
                <a:solidFill>
                  <a:schemeClr val="tx1"/>
                </a:solidFill>
                <a:latin typeface="+mn-lt"/>
                <a:ea typeface="+mn-ea"/>
              </a:defRPr>
            </a:lvl7pPr>
            <a:lvl8pPr marL="3429000" indent="-228600" algn="l" rtl="0" eaLnBrk="1" fontAlgn="base" hangingPunct="1">
              <a:spcBef>
                <a:spcPct val="20000"/>
              </a:spcBef>
              <a:spcAft>
                <a:spcPct val="0"/>
              </a:spcAft>
              <a:buClr>
                <a:schemeClr val="accent1"/>
              </a:buClr>
              <a:buSzPct val="50000"/>
              <a:buFont typeface="Wingdings" panose="05000000000000000000" charset="2"/>
              <a:buChar char="n"/>
              <a:defRPr kumimoji="1" sz="2000">
                <a:solidFill>
                  <a:schemeClr val="tx1"/>
                </a:solidFill>
                <a:latin typeface="+mn-lt"/>
                <a:ea typeface="+mn-ea"/>
              </a:defRPr>
            </a:lvl8pPr>
            <a:lvl9pPr marL="3886200" indent="-228600" algn="l" rtl="0" eaLnBrk="1" fontAlgn="base" hangingPunct="1">
              <a:spcBef>
                <a:spcPct val="20000"/>
              </a:spcBef>
              <a:spcAft>
                <a:spcPct val="0"/>
              </a:spcAft>
              <a:buClr>
                <a:schemeClr val="accent1"/>
              </a:buClr>
              <a:buSzPct val="50000"/>
              <a:buFont typeface="Wingdings" panose="05000000000000000000" charset="2"/>
              <a:buChar char="n"/>
              <a:defRPr kumimoji="1" sz="2000">
                <a:solidFill>
                  <a:schemeClr val="tx1"/>
                </a:solidFill>
                <a:latin typeface="+mn-lt"/>
                <a:ea typeface="+mn-ea"/>
              </a:defRPr>
            </a:lvl9pPr>
          </a:lstStyle>
          <a:p>
            <a:r>
              <a:rPr lang="en-US" altLang="zh-TW" kern="0" dirty="0" smtClean="0"/>
              <a:t>R</a:t>
            </a:r>
            <a:r>
              <a:rPr lang="zh-TW" altLang="en-US" kern="0" dirty="0" smtClean="0"/>
              <a:t>與其他軟體的比較資訊</a:t>
            </a:r>
            <a:endParaRPr lang="en-US" altLang="zh-TW" kern="0" dirty="0" smtClean="0"/>
          </a:p>
          <a:p>
            <a:pPr lvl="1"/>
            <a:r>
              <a:rPr lang="en-US" altLang="zh-TW" kern="0" dirty="0" smtClean="0"/>
              <a:t>R</a:t>
            </a:r>
            <a:r>
              <a:rPr lang="zh-TW" altLang="en-US" kern="0" dirty="0" smtClean="0"/>
              <a:t>、</a:t>
            </a:r>
            <a:r>
              <a:rPr lang="en-US" altLang="zh-TW" kern="0" dirty="0" smtClean="0"/>
              <a:t>Python</a:t>
            </a:r>
            <a:r>
              <a:rPr lang="zh-TW" altLang="en-US" kern="0" dirty="0" smtClean="0"/>
              <a:t>及</a:t>
            </a:r>
            <a:r>
              <a:rPr lang="en-US" altLang="zh-TW" kern="0" dirty="0" smtClean="0"/>
              <a:t>SAS</a:t>
            </a:r>
            <a:r>
              <a:rPr lang="zh-TW" altLang="en-US" kern="0" dirty="0" smtClean="0"/>
              <a:t>的比較</a:t>
            </a:r>
            <a:endParaRPr lang="en-US" altLang="zh-TW" kern="0" dirty="0" smtClean="0">
              <a:hlinkClick r:id="rId2"/>
            </a:endParaRPr>
          </a:p>
          <a:p>
            <a:pPr lvl="2"/>
            <a:r>
              <a:rPr lang="en-US" altLang="zh-TW" kern="0" dirty="0" smtClean="0">
                <a:hlinkClick r:id="rId3"/>
              </a:rPr>
              <a:t>http</a:t>
            </a:r>
            <a:r>
              <a:rPr lang="zh-TW" altLang="en-US" kern="0" dirty="0" smtClean="0">
                <a:hlinkClick r:id="rId3"/>
              </a:rPr>
              <a:t>：</a:t>
            </a:r>
            <a:r>
              <a:rPr lang="en-US" altLang="zh-TW" kern="0" dirty="0" smtClean="0">
                <a:hlinkClick r:id="rId3"/>
              </a:rPr>
              <a:t>//www.burtchworks.com/2016/07/13/sas-r-python-survey-2016-tool-analytics-pros-prefer/</a:t>
            </a:r>
            <a:endParaRPr lang="en-US" altLang="zh-TW" kern="0" dirty="0" smtClean="0"/>
          </a:p>
          <a:p>
            <a:pPr lvl="1"/>
            <a:r>
              <a:rPr lang="en-US" altLang="zh-TW" kern="0" dirty="0" smtClean="0"/>
              <a:t>R</a:t>
            </a:r>
            <a:r>
              <a:rPr lang="zh-TW" altLang="en-US" kern="0" dirty="0" smtClean="0"/>
              <a:t>與</a:t>
            </a:r>
            <a:r>
              <a:rPr lang="en-US" altLang="zh-TW" kern="0" dirty="0" smtClean="0"/>
              <a:t>Python</a:t>
            </a:r>
            <a:r>
              <a:rPr lang="zh-TW" altLang="en-US" kern="0" dirty="0" smtClean="0"/>
              <a:t>的比較</a:t>
            </a:r>
            <a:endParaRPr lang="en-US" altLang="zh-TW" kern="0" dirty="0" smtClean="0">
              <a:hlinkClick r:id="rId2"/>
            </a:endParaRPr>
          </a:p>
          <a:p>
            <a:pPr lvl="2"/>
            <a:r>
              <a:rPr lang="zh-TW" altLang="en-US" kern="0" dirty="0" smtClean="0">
                <a:hlinkClick r:id="rId2"/>
              </a:rPr>
              <a:t> </a:t>
            </a:r>
            <a:r>
              <a:rPr lang="en-US" altLang="zh-TW" kern="0" dirty="0" smtClean="0">
                <a:hlinkClick r:id="rId2"/>
              </a:rPr>
              <a:t>https</a:t>
            </a:r>
            <a:r>
              <a:rPr lang="zh-TW" altLang="en-US" kern="0" dirty="0" smtClean="0">
                <a:hlinkClick r:id="rId2"/>
              </a:rPr>
              <a:t>：</a:t>
            </a:r>
            <a:r>
              <a:rPr lang="en-US" altLang="zh-TW" kern="0" dirty="0" smtClean="0">
                <a:hlinkClick r:id="rId2"/>
              </a:rPr>
              <a:t>//www.datacamp.com/community/tutorials/r-or-python-for-data-analysis#gs.vFp6RH0</a:t>
            </a:r>
            <a:endParaRPr lang="en-US" altLang="zh-TW" kern="0" dirty="0" smtClean="0"/>
          </a:p>
          <a:p>
            <a:pPr lvl="1"/>
            <a:endParaRPr lang="zh-TW" altLang="en-US" kern="0" dirty="0" smtClean="0"/>
          </a:p>
          <a:p>
            <a:endParaRPr lang="zh-TW" altLang="en-US" kern="0" dirty="0"/>
          </a:p>
        </p:txBody>
      </p:sp>
      <p:sp>
        <p:nvSpPr>
          <p:cNvPr id="3" name="Slide Number Placeholder 2"/>
          <p:cNvSpPr>
            <a:spLocks noGrp="1"/>
          </p:cNvSpPr>
          <p:nvPr>
            <p:ph type="sldNum" sz="quarter" idx="12"/>
          </p:nvPr>
        </p:nvSpPr>
        <p:spPr/>
        <p:txBody>
          <a:bodyPr/>
          <a:lstStyle/>
          <a:p>
            <a:fld id="{849DCDFE-E9AF-4D91-9097-CC270D138A40}" type="slidenum">
              <a:rPr lang="zh-TW" altLang="en-US" smtClean="0"/>
              <a:t>28</a:t>
            </a:fld>
            <a:endParaRPr lang="zh-TW" alt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R</a:t>
            </a:r>
            <a:r>
              <a:rPr lang="zh-TW" altLang="en-US" dirty="0" smtClean="0"/>
              <a:t>的套件</a:t>
            </a:r>
            <a:endParaRPr lang="zh-TW" altLang="en-US" dirty="0"/>
          </a:p>
        </p:txBody>
      </p:sp>
      <p:sp>
        <p:nvSpPr>
          <p:cNvPr id="3" name="Content Placeholder 2"/>
          <p:cNvSpPr>
            <a:spLocks noGrp="1"/>
          </p:cNvSpPr>
          <p:nvPr>
            <p:ph idx="1"/>
          </p:nvPr>
        </p:nvSpPr>
        <p:spPr>
          <a:xfrm>
            <a:off x="1576917" y="2017713"/>
            <a:ext cx="10363200" cy="819990"/>
          </a:xfrm>
        </p:spPr>
        <p:txBody>
          <a:bodyPr>
            <a:normAutofit lnSpcReduction="10000"/>
          </a:bodyPr>
          <a:lstStyle/>
          <a:p>
            <a:r>
              <a:rPr lang="zh-TW" altLang="en-US" dirty="0" smtClean="0"/>
              <a:t>因為社群多，所以套件逐年成長，統計到</a:t>
            </a:r>
            <a:r>
              <a:rPr lang="en-US" altLang="zh-TW" dirty="0" smtClean="0"/>
              <a:t>2017</a:t>
            </a:r>
            <a:r>
              <a:rPr lang="zh-TW" altLang="en-US" dirty="0" smtClean="0"/>
              <a:t>年，已有破萬套件</a:t>
            </a:r>
            <a:endParaRPr lang="zh-TW" altLang="en-US" dirty="0"/>
          </a:p>
        </p:txBody>
      </p:sp>
      <p:sp>
        <p:nvSpPr>
          <p:cNvPr id="4" name="Slide Number Placeholder 3"/>
          <p:cNvSpPr>
            <a:spLocks noGrp="1"/>
          </p:cNvSpPr>
          <p:nvPr>
            <p:ph type="sldNum" sz="quarter" idx="12"/>
          </p:nvPr>
        </p:nvSpPr>
        <p:spPr/>
        <p:txBody>
          <a:bodyPr/>
          <a:lstStyle/>
          <a:p>
            <a:fld id="{849DCDFE-E9AF-4D91-9097-CC270D138A40}" type="slidenum">
              <a:rPr lang="zh-TW" altLang="en-US" smtClean="0"/>
              <a:t>29</a:t>
            </a:fld>
            <a:endParaRPr lang="zh-TW" altLang="en-US"/>
          </a:p>
        </p:txBody>
      </p:sp>
      <p:pic>
        <p:nvPicPr>
          <p:cNvPr id="5" name="Picture 4"/>
          <p:cNvPicPr>
            <a:picLocks noChangeAspect="1"/>
          </p:cNvPicPr>
          <p:nvPr/>
        </p:nvPicPr>
        <p:blipFill>
          <a:blip r:embed="rId2"/>
          <a:stretch>
            <a:fillRect/>
          </a:stretch>
        </p:blipFill>
        <p:spPr>
          <a:xfrm>
            <a:off x="2708727" y="2895397"/>
            <a:ext cx="7262107" cy="3480001"/>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Times New Roman" pitchFamily="18" charset="0"/>
                <a:ea typeface="標楷體" panose="03000509000000000000" pitchFamily="65" charset="-120"/>
                <a:cs typeface="Times New Roman" pitchFamily="18" charset="0"/>
              </a:rPr>
              <a:t>講師</a:t>
            </a:r>
            <a:r>
              <a:rPr lang="zh-TW" altLang="en-US" dirty="0" smtClean="0">
                <a:solidFill>
                  <a:schemeClr val="tx1"/>
                </a:solidFill>
                <a:latin typeface="Times New Roman" pitchFamily="18" charset="0"/>
                <a:ea typeface="標楷體" panose="03000509000000000000" pitchFamily="65" charset="-120"/>
                <a:cs typeface="Times New Roman" pitchFamily="18" charset="0"/>
              </a:rPr>
              <a:t>簡歷：</a:t>
            </a:r>
            <a:r>
              <a:rPr lang="zh-TW" altLang="en-US" dirty="0" smtClean="0">
                <a:solidFill>
                  <a:schemeClr val="tx1"/>
                </a:solidFill>
              </a:rPr>
              <a:t>林建</a:t>
            </a:r>
            <a:r>
              <a:rPr lang="zh-TW" altLang="en-US" dirty="0">
                <a:solidFill>
                  <a:schemeClr val="tx1"/>
                </a:solidFill>
              </a:rPr>
              <a:t>興</a:t>
            </a:r>
            <a:endParaRPr lang="zh-TW" altLang="en-US" dirty="0">
              <a:latin typeface="Times New Roman" pitchFamily="18" charset="0"/>
              <a:ea typeface="標楷體" panose="03000509000000000000" pitchFamily="65" charset="-120"/>
              <a:cs typeface="Times New Roman" pitchFamily="18" charset="0"/>
            </a:endParaRPr>
          </a:p>
        </p:txBody>
      </p:sp>
      <p:sp>
        <p:nvSpPr>
          <p:cNvPr id="3" name="內容版面配置區 2"/>
          <p:cNvSpPr>
            <a:spLocks noGrp="1"/>
          </p:cNvSpPr>
          <p:nvPr>
            <p:ph idx="1"/>
          </p:nvPr>
        </p:nvSpPr>
        <p:spPr>
          <a:xfrm>
            <a:off x="838200" y="1825625"/>
            <a:ext cx="10833100" cy="4486275"/>
          </a:xfrm>
        </p:spPr>
        <p:txBody>
          <a:bodyPr>
            <a:normAutofit/>
          </a:bodyPr>
          <a:lstStyle/>
          <a:p>
            <a:pPr>
              <a:spcBef>
                <a:spcPts val="1200"/>
              </a:spcBef>
            </a:pPr>
            <a:r>
              <a:rPr lang="zh-TW" altLang="en-US" dirty="0" smtClean="0">
                <a:latin typeface="Times New Roman" pitchFamily="18" charset="0"/>
                <a:ea typeface="標楷體" panose="03000509000000000000" pitchFamily="65" charset="-120"/>
                <a:cs typeface="Times New Roman" pitchFamily="18" charset="0"/>
              </a:rPr>
              <a:t>臺</a:t>
            </a:r>
            <a:r>
              <a:rPr lang="zh-TW" altLang="en-US" dirty="0">
                <a:latin typeface="Times New Roman" pitchFamily="18" charset="0"/>
                <a:ea typeface="標楷體" panose="03000509000000000000" pitchFamily="65" charset="-120"/>
                <a:cs typeface="Times New Roman" pitchFamily="18" charset="0"/>
              </a:rPr>
              <a:t>灣行銷研究公司</a:t>
            </a:r>
            <a:r>
              <a:rPr lang="zh-TW" altLang="en-US" dirty="0" smtClean="0">
                <a:latin typeface="Times New Roman" pitchFamily="18" charset="0"/>
                <a:ea typeface="標楷體" panose="03000509000000000000" pitchFamily="65" charset="-120"/>
                <a:cs typeface="Times New Roman" pitchFamily="18" charset="0"/>
              </a:rPr>
              <a:t>－</a:t>
            </a:r>
            <a:r>
              <a:rPr lang="zh-TW" altLang="en-US" dirty="0"/>
              <a:t>技</a:t>
            </a:r>
            <a:r>
              <a:rPr lang="zh-TW" altLang="en-US" dirty="0" smtClean="0"/>
              <a:t>術</a:t>
            </a:r>
            <a:r>
              <a:rPr lang="zh-TW" altLang="en-US" dirty="0"/>
              <a:t>長</a:t>
            </a:r>
            <a:r>
              <a:rPr lang="zh-TW" altLang="en-US" dirty="0" smtClean="0">
                <a:latin typeface="Times New Roman" pitchFamily="18" charset="0"/>
                <a:ea typeface="標楷體" panose="03000509000000000000" pitchFamily="65" charset="-120"/>
                <a:cs typeface="Times New Roman" pitchFamily="18" charset="0"/>
              </a:rPr>
              <a:t>兼</a:t>
            </a:r>
            <a:r>
              <a:rPr lang="zh-TW" altLang="en-US" dirty="0">
                <a:latin typeface="Times New Roman" pitchFamily="18" charset="0"/>
                <a:ea typeface="標楷體" panose="03000509000000000000" pitchFamily="65" charset="-120"/>
                <a:cs typeface="Times New Roman" pitchFamily="18" charset="0"/>
              </a:rPr>
              <a:t>資料</a:t>
            </a:r>
            <a:r>
              <a:rPr lang="zh-TW" altLang="en-US" dirty="0" smtClean="0">
                <a:latin typeface="Times New Roman" pitchFamily="18" charset="0"/>
                <a:ea typeface="標楷體" panose="03000509000000000000" pitchFamily="65" charset="-120"/>
                <a:cs typeface="Times New Roman" pitchFamily="18" charset="0"/>
              </a:rPr>
              <a:t>科學科學家</a:t>
            </a:r>
            <a:endParaRPr lang="en-US" altLang="zh-TW" dirty="0" smtClean="0">
              <a:latin typeface="Times New Roman" pitchFamily="18" charset="0"/>
              <a:ea typeface="標楷體" panose="03000509000000000000" pitchFamily="65" charset="-120"/>
              <a:cs typeface="Times New Roman" pitchFamily="18" charset="0"/>
            </a:endParaRPr>
          </a:p>
          <a:p>
            <a:r>
              <a:rPr lang="zh-TW" altLang="en-US" dirty="0" smtClean="0"/>
              <a:t>臺科大林孟彥老師口碑團隊研究員</a:t>
            </a:r>
            <a:endParaRPr lang="en-US" altLang="zh-TW" dirty="0" smtClean="0"/>
          </a:p>
          <a:p>
            <a:pPr>
              <a:spcBef>
                <a:spcPts val="1200"/>
              </a:spcBef>
            </a:pPr>
            <a:r>
              <a:rPr lang="zh-TW" altLang="en-US" dirty="0" smtClean="0">
                <a:latin typeface="Times New Roman" pitchFamily="18" charset="0"/>
                <a:ea typeface="標楷體" panose="03000509000000000000" pitchFamily="65" charset="-120"/>
                <a:cs typeface="Times New Roman" pitchFamily="18" charset="0"/>
              </a:rPr>
              <a:t>專長：大數據資料架構、校務研究及機器學習</a:t>
            </a:r>
            <a:endParaRPr lang="en-US" altLang="zh-TW" dirty="0" smtClean="0">
              <a:latin typeface="Times New Roman" pitchFamily="18" charset="0"/>
              <a:ea typeface="標楷體" panose="03000509000000000000" pitchFamily="65" charset="-120"/>
              <a:cs typeface="Times New Roman" pitchFamily="18" charset="0"/>
            </a:endParaRPr>
          </a:p>
          <a:p>
            <a:pPr>
              <a:spcBef>
                <a:spcPts val="1200"/>
              </a:spcBef>
            </a:pPr>
            <a:r>
              <a:rPr lang="zh-TW" altLang="en-US" dirty="0" smtClean="0">
                <a:latin typeface="Times New Roman" pitchFamily="18" charset="0"/>
                <a:ea typeface="標楷體" panose="03000509000000000000" pitchFamily="65" charset="-120"/>
                <a:cs typeface="Times New Roman" pitchFamily="18" charset="0"/>
              </a:rPr>
              <a:t>常</a:t>
            </a:r>
            <a:r>
              <a:rPr lang="zh-TW" altLang="en-US" dirty="0">
                <a:latin typeface="Times New Roman" pitchFamily="18" charset="0"/>
                <a:ea typeface="標楷體" panose="03000509000000000000" pitchFamily="65" charset="-120"/>
                <a:cs typeface="Times New Roman" pitchFamily="18" charset="0"/>
              </a:rPr>
              <a:t>用工具：</a:t>
            </a:r>
            <a:r>
              <a:rPr lang="en-US" altLang="zh-TW" dirty="0">
                <a:latin typeface="Times New Roman" pitchFamily="18" charset="0"/>
                <a:ea typeface="標楷體" panose="03000509000000000000" pitchFamily="65" charset="-120"/>
                <a:cs typeface="Times New Roman" pitchFamily="18" charset="0"/>
              </a:rPr>
              <a:t>R</a:t>
            </a:r>
            <a:r>
              <a:rPr lang="zh-TW" altLang="en-US" dirty="0">
                <a:latin typeface="Times New Roman" pitchFamily="18" charset="0"/>
                <a:ea typeface="標楷體" panose="03000509000000000000" pitchFamily="65" charset="-120"/>
                <a:cs typeface="Times New Roman" pitchFamily="18" charset="0"/>
              </a:rPr>
              <a:t>、</a:t>
            </a:r>
            <a:r>
              <a:rPr lang="en-US" altLang="zh-TW" dirty="0">
                <a:latin typeface="Times New Roman" pitchFamily="18" charset="0"/>
                <a:ea typeface="標楷體" panose="03000509000000000000" pitchFamily="65" charset="-120"/>
                <a:cs typeface="Times New Roman" pitchFamily="18" charset="0"/>
              </a:rPr>
              <a:t>Python</a:t>
            </a:r>
            <a:r>
              <a:rPr lang="zh-TW" altLang="en-US" dirty="0">
                <a:latin typeface="Times New Roman" pitchFamily="18" charset="0"/>
                <a:ea typeface="標楷體" panose="03000509000000000000" pitchFamily="65" charset="-120"/>
                <a:cs typeface="Times New Roman" pitchFamily="18" charset="0"/>
              </a:rPr>
              <a:t>、</a:t>
            </a:r>
            <a:r>
              <a:rPr lang="en-US" altLang="zh-TW" dirty="0">
                <a:latin typeface="Times New Roman" pitchFamily="18" charset="0"/>
                <a:ea typeface="標楷體" panose="03000509000000000000" pitchFamily="65" charset="-120"/>
                <a:cs typeface="Times New Roman" pitchFamily="18" charset="0"/>
              </a:rPr>
              <a:t> Excel </a:t>
            </a:r>
            <a:r>
              <a:rPr lang="zh-TW" altLang="en-US" dirty="0" smtClean="0">
                <a:latin typeface="Times New Roman" pitchFamily="18" charset="0"/>
                <a:ea typeface="標楷體" panose="03000509000000000000" pitchFamily="65" charset="-120"/>
                <a:cs typeface="Times New Roman" pitchFamily="18" charset="0"/>
              </a:rPr>
              <a:t>、</a:t>
            </a:r>
            <a:r>
              <a:rPr lang="en-US" altLang="zh-TW" dirty="0" smtClean="0"/>
              <a:t>Spark</a:t>
            </a:r>
            <a:r>
              <a:rPr lang="zh-TW" altLang="en-US" dirty="0" smtClean="0"/>
              <a:t>、</a:t>
            </a:r>
            <a:r>
              <a:rPr lang="en-US" altLang="zh-TW" dirty="0" smtClean="0"/>
              <a:t>Hadoop</a:t>
            </a:r>
            <a:r>
              <a:rPr lang="zh-TW" altLang="en-US" dirty="0" smtClean="0"/>
              <a:t>、多種網頁語言</a:t>
            </a:r>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3</a:t>
            </a:fld>
            <a:endParaRPr lang="zh-TW" altLang="en-US"/>
          </a:p>
        </p:txBody>
      </p:sp>
    </p:spTree>
    <p:extLst>
      <p:ext uri="{BB962C8B-B14F-4D97-AF65-F5344CB8AC3E}">
        <p14:creationId xmlns:p14="http://schemas.microsoft.com/office/powerpoint/2010/main" val="10959679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開放軟體工作機會</a:t>
            </a:r>
          </a:p>
        </p:txBody>
      </p:sp>
      <p:sp>
        <p:nvSpPr>
          <p:cNvPr id="4" name="Slide Number Placeholder 3"/>
          <p:cNvSpPr>
            <a:spLocks noGrp="1"/>
          </p:cNvSpPr>
          <p:nvPr>
            <p:ph type="sldNum" sz="quarter" idx="12"/>
          </p:nvPr>
        </p:nvSpPr>
        <p:spPr/>
        <p:txBody>
          <a:bodyPr/>
          <a:lstStyle/>
          <a:p>
            <a:fld id="{849DCDFE-E9AF-4D91-9097-CC270D138A40}" type="slidenum">
              <a:rPr lang="zh-TW" altLang="en-US" smtClean="0">
                <a:latin typeface="+mj-lt"/>
              </a:rPr>
              <a:t>30</a:t>
            </a:fld>
            <a:endParaRPr lang="zh-TW" altLang="en-US">
              <a:latin typeface="+mj-lt"/>
            </a:endParaRPr>
          </a:p>
        </p:txBody>
      </p:sp>
      <p:sp>
        <p:nvSpPr>
          <p:cNvPr id="5" name="Rectangle 4"/>
          <p:cNvSpPr/>
          <p:nvPr/>
        </p:nvSpPr>
        <p:spPr>
          <a:xfrm>
            <a:off x="2383608" y="6297215"/>
            <a:ext cx="8151043" cy="307777"/>
          </a:xfrm>
          <a:prstGeom prst="rect">
            <a:avLst/>
          </a:prstGeom>
        </p:spPr>
        <p:txBody>
          <a:bodyPr wrap="square">
            <a:spAutoFit/>
          </a:bodyPr>
          <a:lstStyle/>
          <a:p>
            <a:r>
              <a:rPr lang="en-US" altLang="zh-TW" sz="1400" dirty="0" smtClean="0">
                <a:latin typeface="+mj-lt"/>
              </a:rPr>
              <a:t>Source:</a:t>
            </a:r>
            <a:r>
              <a:rPr lang="zh-TW" altLang="en-US" sz="1400" dirty="0" smtClean="0">
                <a:latin typeface="+mj-lt"/>
              </a:rPr>
              <a:t>h</a:t>
            </a:r>
            <a:r>
              <a:rPr lang="zh-TW" altLang="en-US" sz="1400" dirty="0">
                <a:latin typeface="+mj-lt"/>
              </a:rPr>
              <a:t>ttp://blog.revolutionanalytics.com/2017/02/job-trends-for-r-and-python.html</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129" y="2409099"/>
            <a:ext cx="5476790" cy="36608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0729" t="27465" r="30833" b="17375"/>
          <a:stretch>
            <a:fillRect/>
          </a:stretch>
        </p:blipFill>
        <p:spPr bwMode="auto">
          <a:xfrm>
            <a:off x="857250" y="2385824"/>
            <a:ext cx="5340350" cy="36841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Times New Roman" pitchFamily="18" charset="0"/>
                <a:ea typeface="標楷體" panose="03000509000000000000" pitchFamily="65" charset="-120"/>
                <a:cs typeface="Times New Roman" pitchFamily="18" charset="0"/>
              </a:rPr>
              <a:t>大綱</a:t>
            </a:r>
            <a:endParaRPr lang="zh-TW" altLang="en-US" dirty="0">
              <a:latin typeface="Times New Roman" pitchFamily="18" charset="0"/>
              <a:ea typeface="標楷體" panose="03000509000000000000" pitchFamily="65" charset="-120"/>
              <a:cs typeface="Times New Roman" pitchFamily="18" charset="0"/>
            </a:endParaRPr>
          </a:p>
        </p:txBody>
      </p:sp>
      <p:sp>
        <p:nvSpPr>
          <p:cNvPr id="3" name="內容版面配置區 2"/>
          <p:cNvSpPr>
            <a:spLocks noGrp="1"/>
          </p:cNvSpPr>
          <p:nvPr>
            <p:ph idx="1"/>
          </p:nvPr>
        </p:nvSpPr>
        <p:spPr>
          <a:xfrm>
            <a:off x="838201" y="1825625"/>
            <a:ext cx="5672380" cy="4351339"/>
          </a:xfrm>
        </p:spPr>
        <p:txBody>
          <a:bodyPr>
            <a:normAutofit/>
          </a:bodyPr>
          <a:lstStyle/>
          <a:p>
            <a:r>
              <a:rPr lang="zh-TW" altLang="en-US" dirty="0" smtClean="0">
                <a:solidFill>
                  <a:srgbClr val="3333FF"/>
                </a:solidFill>
                <a:latin typeface="Times New Roman" pitchFamily="18" charset="0"/>
                <a:ea typeface="標楷體" panose="03000509000000000000" pitchFamily="65" charset="-120"/>
                <a:cs typeface="Times New Roman" pitchFamily="18" charset="0"/>
              </a:rPr>
              <a:t>課程規劃</a:t>
            </a:r>
            <a:endParaRPr lang="en-US" altLang="zh-TW" dirty="0" smtClean="0">
              <a:solidFill>
                <a:srgbClr val="3333FF"/>
              </a:solidFill>
              <a:latin typeface="Times New Roman" pitchFamily="18" charset="0"/>
              <a:ea typeface="標楷體" panose="03000509000000000000" pitchFamily="65" charset="-120"/>
              <a:cs typeface="Times New Roman" pitchFamily="18" charset="0"/>
            </a:endParaRPr>
          </a:p>
          <a:p>
            <a:pPr lvl="1"/>
            <a:r>
              <a:rPr lang="zh-TW" altLang="en-US" dirty="0" smtClean="0"/>
              <a:t>課程總</a:t>
            </a:r>
            <a:r>
              <a:rPr lang="zh-TW" altLang="en-US" dirty="0"/>
              <a:t>覽</a:t>
            </a:r>
            <a:endParaRPr lang="en-US" altLang="zh-TW" dirty="0"/>
          </a:p>
          <a:p>
            <a:pPr lvl="1"/>
            <a:r>
              <a:rPr lang="zh-TW" altLang="en-US" dirty="0" smtClean="0"/>
              <a:t>課程</a:t>
            </a:r>
            <a:r>
              <a:rPr lang="zh-TW" altLang="en-US" dirty="0"/>
              <a:t>相關</a:t>
            </a:r>
            <a:r>
              <a:rPr lang="zh-TW" altLang="en-US" dirty="0" smtClean="0"/>
              <a:t>事項</a:t>
            </a:r>
            <a:endParaRPr lang="en-US" altLang="zh-TW" dirty="0" smtClean="0"/>
          </a:p>
          <a:p>
            <a:r>
              <a:rPr lang="zh-TW" altLang="en-US" dirty="0" smtClean="0">
                <a:solidFill>
                  <a:srgbClr val="3333FF"/>
                </a:solidFill>
                <a:latin typeface="Times New Roman" pitchFamily="18" charset="0"/>
                <a:ea typeface="標楷體" panose="03000509000000000000" pitchFamily="65" charset="-120"/>
                <a:cs typeface="Times New Roman" pitchFamily="18" charset="0"/>
              </a:rPr>
              <a:t>資料科學現況及趨勢</a:t>
            </a:r>
            <a:endParaRPr lang="en-US" altLang="zh-TW" dirty="0">
              <a:solidFill>
                <a:srgbClr val="3333FF"/>
              </a:solidFill>
              <a:latin typeface="Times New Roman" pitchFamily="18" charset="0"/>
              <a:ea typeface="標楷體" panose="03000509000000000000" pitchFamily="65" charset="-120"/>
              <a:cs typeface="Times New Roman" pitchFamily="18" charset="0"/>
            </a:endParaRPr>
          </a:p>
          <a:p>
            <a:pPr lvl="1"/>
            <a:r>
              <a:rPr lang="zh-TW" altLang="en-US" dirty="0" smtClean="0">
                <a:latin typeface="Times New Roman" pitchFamily="18" charset="0"/>
                <a:ea typeface="標楷體" panose="03000509000000000000" pitchFamily="65" charset="-120"/>
                <a:cs typeface="Times New Roman" pitchFamily="18" charset="0"/>
              </a:rPr>
              <a:t>行銷資料科學定義</a:t>
            </a:r>
            <a:endParaRPr lang="en-US" altLang="zh-TW" dirty="0" smtClean="0">
              <a:latin typeface="Times New Roman" pitchFamily="18" charset="0"/>
              <a:ea typeface="標楷體" panose="03000509000000000000" pitchFamily="65" charset="-120"/>
              <a:cs typeface="Times New Roman" pitchFamily="18" charset="0"/>
            </a:endParaRPr>
          </a:p>
          <a:p>
            <a:pPr lvl="1"/>
            <a:r>
              <a:rPr lang="zh-TW" altLang="en-US" dirty="0" smtClean="0">
                <a:latin typeface="Times New Roman" pitchFamily="18" charset="0"/>
                <a:ea typeface="標楷體" panose="03000509000000000000" pitchFamily="65" charset="-120"/>
                <a:cs typeface="Times New Roman" pitchFamily="18" charset="0"/>
              </a:rPr>
              <a:t>資料科學家怎麼說</a:t>
            </a:r>
            <a:r>
              <a:rPr lang="en-US" altLang="zh-TW" dirty="0" smtClean="0">
                <a:latin typeface="Times New Roman" pitchFamily="18" charset="0"/>
                <a:ea typeface="標楷體" panose="03000509000000000000" pitchFamily="65" charset="-120"/>
                <a:cs typeface="Times New Roman" pitchFamily="18" charset="0"/>
              </a:rPr>
              <a:t>?</a:t>
            </a:r>
          </a:p>
          <a:p>
            <a:r>
              <a:rPr lang="zh-TW" altLang="en-US" dirty="0">
                <a:solidFill>
                  <a:srgbClr val="3333FF"/>
                </a:solidFill>
              </a:rPr>
              <a:t>資料</a:t>
            </a:r>
            <a:r>
              <a:rPr lang="zh-TW" altLang="en-US" dirty="0" smtClean="0">
                <a:solidFill>
                  <a:srgbClr val="3333FF"/>
                </a:solidFill>
              </a:rPr>
              <a:t>科學常用資源</a:t>
            </a:r>
            <a:r>
              <a:rPr lang="zh-TW" altLang="en-US" dirty="0">
                <a:solidFill>
                  <a:srgbClr val="3333FF"/>
                </a:solidFill>
              </a:rPr>
              <a:t>簡介</a:t>
            </a:r>
            <a:endParaRPr lang="en-US" altLang="zh-TW" dirty="0">
              <a:solidFill>
                <a:srgbClr val="3333FF"/>
              </a:solidFill>
            </a:endParaRPr>
          </a:p>
          <a:p>
            <a:pPr lvl="1"/>
            <a:r>
              <a:rPr lang="en-US" altLang="zh-TW" dirty="0" err="1" smtClean="0">
                <a:latin typeface="Times New Roman" pitchFamily="18" charset="0"/>
                <a:ea typeface="標楷體" panose="03000509000000000000" pitchFamily="65" charset="-120"/>
                <a:cs typeface="Times New Roman" pitchFamily="18" charset="0"/>
              </a:rPr>
              <a:t>Github</a:t>
            </a:r>
            <a:endParaRPr lang="en-US" altLang="zh-TW" dirty="0" smtClean="0">
              <a:latin typeface="Times New Roman" pitchFamily="18" charset="0"/>
              <a:ea typeface="標楷體" panose="03000509000000000000" pitchFamily="65" charset="-120"/>
              <a:cs typeface="Times New Roman" pitchFamily="18" charset="0"/>
            </a:endParaRPr>
          </a:p>
          <a:p>
            <a:pPr lvl="1"/>
            <a:r>
              <a:rPr lang="en-US" altLang="zh-TW" dirty="0" err="1" smtClean="0">
                <a:latin typeface="Times New Roman" pitchFamily="18" charset="0"/>
                <a:ea typeface="標楷體" panose="03000509000000000000" pitchFamily="65" charset="-120"/>
                <a:cs typeface="Times New Roman" pitchFamily="18" charset="0"/>
              </a:rPr>
              <a:t>Giteye</a:t>
            </a:r>
            <a:endParaRPr lang="en-US" altLang="zh-TW" dirty="0" smtClean="0">
              <a:latin typeface="Times New Roman" pitchFamily="18" charset="0"/>
              <a:ea typeface="標楷體" panose="03000509000000000000" pitchFamily="65" charset="-120"/>
              <a:cs typeface="Times New Roman" pitchFamily="18" charset="0"/>
            </a:endParaRPr>
          </a:p>
          <a:p>
            <a:pPr lvl="1"/>
            <a:r>
              <a:rPr lang="en-US" altLang="zh-TW" dirty="0" err="1" smtClean="0">
                <a:latin typeface="Times New Roman" pitchFamily="18" charset="0"/>
                <a:ea typeface="標楷體" panose="03000509000000000000" pitchFamily="65" charset="-120"/>
                <a:cs typeface="Times New Roman" pitchFamily="18" charset="0"/>
              </a:rPr>
              <a:t>Kaggle</a:t>
            </a:r>
            <a:endParaRPr lang="en-US" altLang="zh-TW" dirty="0" smtClean="0">
              <a:latin typeface="Times New Roman" pitchFamily="18" charset="0"/>
              <a:ea typeface="標楷體" panose="03000509000000000000" pitchFamily="65" charset="-120"/>
              <a:cs typeface="Times New Roman" pitchFamily="18" charset="0"/>
            </a:endParaRPr>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31</a:t>
            </a:fld>
            <a:endParaRPr lang="zh-TW" altLang="en-US"/>
          </a:p>
        </p:txBody>
      </p:sp>
      <p:sp>
        <p:nvSpPr>
          <p:cNvPr id="6" name="內容版面配置區 2"/>
          <p:cNvSpPr txBox="1"/>
          <p:nvPr/>
        </p:nvSpPr>
        <p:spPr>
          <a:xfrm>
            <a:off x="6510580" y="1825625"/>
            <a:ext cx="5174740" cy="4792151"/>
          </a:xfrm>
          <a:prstGeom prst="rect">
            <a:avLst/>
          </a:prstGeom>
        </p:spPr>
        <p:txBody>
          <a:bodyPr vert="horz" lIns="121917" tIns="60958" rIns="121917" bIns="60958" rtlCol="0">
            <a:normAutofit/>
          </a:bodyPr>
          <a:lstStyle>
            <a:lvl1pPr marL="514350" indent="-514350" algn="l" defTabSz="913765" rtl="0" eaLnBrk="1" latinLnBrk="0" hangingPunct="1">
              <a:lnSpc>
                <a:spcPct val="90000"/>
              </a:lnSpc>
              <a:spcBef>
                <a:spcPts val="1000"/>
              </a:spcBef>
              <a:buClr>
                <a:srgbClr val="3333FF"/>
              </a:buClr>
              <a:buFont typeface="+mj-lt"/>
              <a:buAutoNum type="arabicPeriod"/>
              <a:defRPr sz="2800" kern="1200">
                <a:solidFill>
                  <a:schemeClr val="tx1"/>
                </a:solidFill>
                <a:latin typeface="Times New Roman" pitchFamily="18" charset="0"/>
                <a:ea typeface="標楷體" panose="03000509000000000000" pitchFamily="65" charset="-120"/>
                <a:cs typeface="Times New Roman" pitchFamily="18" charset="0"/>
              </a:defRPr>
            </a:lvl1pPr>
            <a:lvl2pPr marL="914400" indent="-457200" algn="l" defTabSz="913765" rtl="0" eaLnBrk="1" latinLnBrk="0" hangingPunct="1">
              <a:lnSpc>
                <a:spcPct val="90000"/>
              </a:lnSpc>
              <a:spcBef>
                <a:spcPts val="500"/>
              </a:spcBef>
              <a:buFont typeface="+mj-lt"/>
              <a:buAutoNum type="arabicParenR"/>
              <a:defRPr sz="2400" kern="1200">
                <a:solidFill>
                  <a:schemeClr val="tx1"/>
                </a:solidFill>
                <a:latin typeface="Times New Roman" pitchFamily="18" charset="0"/>
                <a:ea typeface="標楷體" panose="03000509000000000000" pitchFamily="65" charset="-120"/>
                <a:cs typeface="Times New Roman" pitchFamily="18" charset="0"/>
              </a:defRPr>
            </a:lvl2pPr>
            <a:lvl3pPr marL="1143000" indent="-228600" algn="l" defTabSz="913765" rtl="0" eaLnBrk="1" latinLnBrk="0" hangingPunct="1">
              <a:lnSpc>
                <a:spcPct val="90000"/>
              </a:lnSpc>
              <a:spcBef>
                <a:spcPts val="500"/>
              </a:spcBef>
              <a:buFont typeface="Arial" charset="0"/>
              <a:buChar char="•"/>
              <a:defRPr sz="2000" kern="1200">
                <a:solidFill>
                  <a:schemeClr val="tx1"/>
                </a:solidFill>
                <a:latin typeface="Times New Roman" pitchFamily="18" charset="0"/>
                <a:ea typeface="標楷體" panose="03000509000000000000" pitchFamily="65" charset="-120"/>
                <a:cs typeface="Times New Roman" pitchFamily="18" charset="0"/>
              </a:defRPr>
            </a:lvl3pPr>
            <a:lvl4pPr marL="1600200" indent="-228600" algn="l" defTabSz="913765" rtl="0" eaLnBrk="1" latinLnBrk="0" hangingPunct="1">
              <a:lnSpc>
                <a:spcPct val="90000"/>
              </a:lnSpc>
              <a:spcBef>
                <a:spcPts val="500"/>
              </a:spcBef>
              <a:buFont typeface="Arial" charset="0"/>
              <a:buChar char="•"/>
              <a:defRPr sz="1800" kern="1200">
                <a:solidFill>
                  <a:schemeClr val="tx1"/>
                </a:solidFill>
                <a:latin typeface="Times New Roman" pitchFamily="18" charset="0"/>
                <a:ea typeface="標楷體" panose="03000509000000000000" pitchFamily="65" charset="-120"/>
                <a:cs typeface="Times New Roman" pitchFamily="18" charset="0"/>
              </a:defRPr>
            </a:lvl4pPr>
            <a:lvl5pPr marL="2057400" indent="-228600" algn="l" defTabSz="913765" rtl="0" eaLnBrk="1" latinLnBrk="0" hangingPunct="1">
              <a:lnSpc>
                <a:spcPct val="90000"/>
              </a:lnSpc>
              <a:spcBef>
                <a:spcPts val="500"/>
              </a:spcBef>
              <a:buFont typeface="Arial" charset="0"/>
              <a:buChar char="•"/>
              <a:defRPr sz="1800" kern="1200">
                <a:solidFill>
                  <a:schemeClr val="tx1"/>
                </a:solidFill>
                <a:latin typeface="Times New Roman" pitchFamily="18" charset="0"/>
                <a:ea typeface="標楷體" panose="03000509000000000000" pitchFamily="65" charset="-120"/>
                <a:cs typeface="Times New Roman" pitchFamily="18" charset="0"/>
              </a:defRPr>
            </a:lvl5pPr>
            <a:lvl6pPr marL="25146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a:buFont typeface="+mj-lt"/>
              <a:buAutoNum type="arabicPeriod" startAt="4"/>
            </a:pPr>
            <a:r>
              <a:rPr lang="zh-TW" altLang="en-US" dirty="0">
                <a:solidFill>
                  <a:srgbClr val="3333FF"/>
                </a:solidFill>
              </a:rPr>
              <a:t>軟體介紹</a:t>
            </a:r>
            <a:endParaRPr lang="en-US" altLang="zh-TW" dirty="0">
              <a:solidFill>
                <a:srgbClr val="3333FF"/>
              </a:solidFill>
            </a:endParaRPr>
          </a:p>
          <a:p>
            <a:pPr lvl="1"/>
            <a:r>
              <a:rPr lang="zh-TW" altLang="en-US" kern="0" dirty="0"/>
              <a:t>為什麼選擇開放軟體</a:t>
            </a:r>
            <a:r>
              <a:rPr lang="en-US" altLang="zh-TW" kern="0" dirty="0"/>
              <a:t>?</a:t>
            </a:r>
          </a:p>
          <a:p>
            <a:pPr lvl="1"/>
            <a:r>
              <a:rPr lang="zh-TW" altLang="en-US" kern="0" dirty="0"/>
              <a:t>付費與開放軟體比較</a:t>
            </a:r>
            <a:endParaRPr lang="en-US" altLang="zh-TW" kern="0" dirty="0"/>
          </a:p>
          <a:p>
            <a:pPr lvl="1"/>
            <a:r>
              <a:rPr lang="zh-TW" altLang="en-US" kern="0" dirty="0"/>
              <a:t>開放軟體</a:t>
            </a:r>
            <a:r>
              <a:rPr lang="zh-TW" altLang="en-US" kern="0" dirty="0" smtClean="0"/>
              <a:t>工作機會</a:t>
            </a:r>
            <a:endParaRPr lang="en-US" altLang="zh-TW" kern="0" dirty="0" smtClean="0"/>
          </a:p>
          <a:p>
            <a:pPr lvl="1"/>
            <a:r>
              <a:rPr lang="zh-TW" altLang="en-US" kern="0" dirty="0" smtClean="0"/>
              <a:t>實作課程選擇的軟體</a:t>
            </a:r>
            <a:endParaRPr lang="en-US" altLang="zh-TW" kern="0" dirty="0" smtClean="0"/>
          </a:p>
          <a:p>
            <a:pPr>
              <a:buAutoNum type="arabicPeriod" startAt="4"/>
            </a:pPr>
            <a:r>
              <a:rPr lang="en-US" altLang="zh-TW" dirty="0">
                <a:solidFill>
                  <a:srgbClr val="3333FF"/>
                </a:solidFill>
              </a:rPr>
              <a:t>R</a:t>
            </a:r>
            <a:r>
              <a:rPr lang="zh-TW" altLang="en-US" dirty="0" smtClean="0">
                <a:solidFill>
                  <a:srgbClr val="3333FF"/>
                </a:solidFill>
              </a:rPr>
              <a:t>語言基礎</a:t>
            </a:r>
            <a:endParaRPr lang="en-US" altLang="zh-TW" dirty="0" smtClean="0">
              <a:solidFill>
                <a:srgbClr val="3333FF"/>
              </a:solidFill>
            </a:endParaRPr>
          </a:p>
          <a:p>
            <a:pPr lvl="1">
              <a:buAutoNum type="arabicPeriod" startAt="3"/>
            </a:pPr>
            <a:endParaRPr lang="en-US" altLang="zh-TW" dirty="0" smtClean="0"/>
          </a:p>
        </p:txBody>
      </p:sp>
      <p:pic>
        <p:nvPicPr>
          <p:cNvPr id="8" name="Picture 2" descr="Image result for pytorch image dem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17947" y="3290026"/>
            <a:ext cx="994198" cy="1161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667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kern="0" dirty="0" err="1" smtClean="0"/>
              <a:t>Rstudio</a:t>
            </a:r>
            <a:r>
              <a:rPr lang="zh-TW" altLang="en-US" kern="0" dirty="0" smtClean="0"/>
              <a:t>重點介紹</a:t>
            </a:r>
            <a:endParaRPr lang="zh-TW" altLang="en-US" dirty="0"/>
          </a:p>
        </p:txBody>
      </p:sp>
      <p:sp>
        <p:nvSpPr>
          <p:cNvPr id="3" name="內容版面配置區 2"/>
          <p:cNvSpPr>
            <a:spLocks noGrp="1"/>
          </p:cNvSpPr>
          <p:nvPr>
            <p:ph idx="1"/>
          </p:nvPr>
        </p:nvSpPr>
        <p:spPr>
          <a:xfrm>
            <a:off x="838200" y="1825625"/>
            <a:ext cx="5867400" cy="4778375"/>
          </a:xfrm>
        </p:spPr>
        <p:txBody>
          <a:bodyPr>
            <a:normAutofit/>
          </a:bodyPr>
          <a:lstStyle/>
          <a:p>
            <a:r>
              <a:rPr lang="en-US" altLang="zh-TW" dirty="0"/>
              <a:t>Preference</a:t>
            </a:r>
            <a:r>
              <a:rPr lang="zh-TW" altLang="en-US" dirty="0" smtClean="0"/>
              <a:t>設定</a:t>
            </a:r>
            <a:endParaRPr lang="en-US" altLang="zh-TW" dirty="0"/>
          </a:p>
          <a:p>
            <a:pPr lvl="1"/>
            <a:r>
              <a:rPr lang="zh-TW" altLang="en-US" dirty="0" smtClean="0"/>
              <a:t>設</a:t>
            </a:r>
            <a:r>
              <a:rPr lang="zh-TW" altLang="en-US" dirty="0"/>
              <a:t>黑</a:t>
            </a:r>
            <a:r>
              <a:rPr lang="zh-TW" altLang="en-US" dirty="0" smtClean="0"/>
              <a:t>螢幕，可保護眼睛與耍帥</a:t>
            </a:r>
            <a:endParaRPr lang="en-US" altLang="zh-TW" dirty="0">
              <a:sym typeface="Wingdings" panose="05000000000000000000" charset="2"/>
            </a:endParaRPr>
          </a:p>
          <a:p>
            <a:r>
              <a:rPr lang="zh-TW" altLang="en-US" dirty="0" smtClean="0"/>
              <a:t>快捷鍵</a:t>
            </a:r>
            <a:endParaRPr lang="en-US" altLang="zh-TW" dirty="0" smtClean="0"/>
          </a:p>
          <a:p>
            <a:pPr lvl="1"/>
            <a:r>
              <a:rPr lang="en-US" altLang="zh-TW" dirty="0" smtClean="0"/>
              <a:t>Ctrl</a:t>
            </a:r>
            <a:r>
              <a:rPr lang="zh-TW" altLang="en-US" dirty="0" smtClean="0"/>
              <a:t> </a:t>
            </a:r>
            <a:r>
              <a:rPr lang="en-US" altLang="zh-TW" dirty="0" smtClean="0"/>
              <a:t>+</a:t>
            </a:r>
            <a:r>
              <a:rPr lang="zh-TW" altLang="en-US" dirty="0" smtClean="0"/>
              <a:t> </a:t>
            </a:r>
            <a:r>
              <a:rPr lang="en-US" altLang="zh-TW" dirty="0" smtClean="0"/>
              <a:t>R/enter</a:t>
            </a:r>
            <a:r>
              <a:rPr lang="zh-TW" altLang="en-US" dirty="0" smtClean="0"/>
              <a:t> </a:t>
            </a:r>
            <a:r>
              <a:rPr lang="en-US" altLang="zh-TW" dirty="0" smtClean="0">
                <a:sym typeface="Wingdings" panose="05000000000000000000" charset="2"/>
              </a:rPr>
              <a:t> </a:t>
            </a:r>
            <a:r>
              <a:rPr lang="zh-TW" altLang="en-US" dirty="0" smtClean="0">
                <a:sym typeface="Wingdings" panose="05000000000000000000" charset="2"/>
              </a:rPr>
              <a:t>直譯執行程式與區段程式碼</a:t>
            </a:r>
            <a:endParaRPr lang="en-US" altLang="zh-TW" dirty="0" smtClean="0">
              <a:sym typeface="Wingdings" panose="05000000000000000000" charset="2"/>
            </a:endParaRPr>
          </a:p>
          <a:p>
            <a:pPr lvl="1"/>
            <a:r>
              <a:rPr lang="en-US" altLang="zh-TW" dirty="0"/>
              <a:t>Ctrl</a:t>
            </a:r>
            <a:r>
              <a:rPr lang="zh-TW" altLang="en-US" dirty="0"/>
              <a:t> </a:t>
            </a:r>
            <a:r>
              <a:rPr lang="en-US" altLang="zh-TW" dirty="0"/>
              <a:t>+</a:t>
            </a:r>
            <a:r>
              <a:rPr lang="zh-TW" altLang="en-US" dirty="0"/>
              <a:t> </a:t>
            </a:r>
            <a:r>
              <a:rPr lang="en-US" altLang="zh-TW" dirty="0" smtClean="0"/>
              <a:t>D</a:t>
            </a:r>
            <a:r>
              <a:rPr lang="en-US" altLang="zh-TW" dirty="0" smtClean="0">
                <a:sym typeface="Wingdings" panose="05000000000000000000" charset="2"/>
              </a:rPr>
              <a:t> </a:t>
            </a:r>
            <a:r>
              <a:rPr lang="zh-TW" altLang="en-US" dirty="0" smtClean="0">
                <a:sym typeface="Wingdings" panose="05000000000000000000" charset="2"/>
              </a:rPr>
              <a:t>刪除程式碼</a:t>
            </a:r>
            <a:endParaRPr lang="en-US" altLang="zh-TW" dirty="0">
              <a:sym typeface="Wingdings" panose="05000000000000000000" charset="2"/>
            </a:endParaRPr>
          </a:p>
          <a:p>
            <a:pPr lvl="1"/>
            <a:r>
              <a:rPr lang="en-US" altLang="zh-TW" dirty="0" smtClean="0"/>
              <a:t>Ctrl</a:t>
            </a:r>
            <a:r>
              <a:rPr lang="zh-TW" altLang="en-US" dirty="0" smtClean="0"/>
              <a:t> </a:t>
            </a:r>
            <a:r>
              <a:rPr lang="en-US" altLang="zh-TW" dirty="0" smtClean="0"/>
              <a:t>+</a:t>
            </a:r>
            <a:r>
              <a:rPr lang="zh-TW" altLang="en-US" dirty="0" smtClean="0"/>
              <a:t> </a:t>
            </a:r>
            <a:r>
              <a:rPr lang="en-US" altLang="zh-TW" dirty="0" smtClean="0"/>
              <a:t>Click</a:t>
            </a:r>
            <a:r>
              <a:rPr lang="zh-TW" altLang="en-US" dirty="0" smtClean="0"/>
              <a:t> </a:t>
            </a:r>
            <a:r>
              <a:rPr lang="en-US" altLang="zh-TW" dirty="0" smtClean="0">
                <a:sym typeface="Wingdings" panose="05000000000000000000" charset="2"/>
              </a:rPr>
              <a:t></a:t>
            </a:r>
            <a:r>
              <a:rPr lang="zh-TW" altLang="en-US" dirty="0" smtClean="0">
                <a:sym typeface="Wingdings" panose="05000000000000000000" charset="2"/>
              </a:rPr>
              <a:t> 觀看</a:t>
            </a:r>
            <a:r>
              <a:rPr lang="en-US" altLang="zh-TW" dirty="0" err="1" smtClean="0">
                <a:sym typeface="Wingdings" panose="05000000000000000000" charset="2"/>
              </a:rPr>
              <a:t>data.frame</a:t>
            </a:r>
            <a:r>
              <a:rPr lang="zh-TW" altLang="en-US" dirty="0" smtClean="0">
                <a:sym typeface="Wingdings" panose="05000000000000000000" charset="2"/>
              </a:rPr>
              <a:t>、看</a:t>
            </a:r>
            <a:r>
              <a:rPr lang="en-US" altLang="zh-TW" dirty="0" smtClean="0">
                <a:sym typeface="Wingdings" panose="05000000000000000000" charset="2"/>
              </a:rPr>
              <a:t>function</a:t>
            </a:r>
            <a:r>
              <a:rPr lang="zh-TW" altLang="en-US" dirty="0" smtClean="0">
                <a:sym typeface="Wingdings" panose="05000000000000000000" charset="2"/>
              </a:rPr>
              <a:t>的原始碼</a:t>
            </a:r>
            <a:endParaRPr lang="en-US" altLang="zh-TW" dirty="0" smtClean="0">
              <a:sym typeface="Wingdings" panose="05000000000000000000" charset="2"/>
            </a:endParaRPr>
          </a:p>
          <a:p>
            <a:pPr lvl="1"/>
            <a:r>
              <a:rPr lang="en-US" altLang="zh-TW" dirty="0" smtClean="0"/>
              <a:t>Ctrl</a:t>
            </a:r>
            <a:r>
              <a:rPr lang="zh-TW" altLang="en-US" dirty="0" smtClean="0"/>
              <a:t> </a:t>
            </a:r>
            <a:r>
              <a:rPr lang="en-US" altLang="zh-TW" dirty="0" smtClean="0"/>
              <a:t>+ Shift + N </a:t>
            </a:r>
            <a:r>
              <a:rPr lang="en-US" altLang="zh-TW" dirty="0" smtClean="0">
                <a:sym typeface="Wingdings" panose="05000000000000000000" charset="2"/>
              </a:rPr>
              <a:t> </a:t>
            </a:r>
            <a:r>
              <a:rPr lang="zh-TW" altLang="en-US" dirty="0" smtClean="0">
                <a:sym typeface="Wingdings" panose="05000000000000000000" charset="2"/>
              </a:rPr>
              <a:t>開新分頁</a:t>
            </a:r>
            <a:endParaRPr lang="en-US" altLang="zh-TW" dirty="0" smtClean="0">
              <a:sym typeface="Wingdings" panose="05000000000000000000" charset="2"/>
            </a:endParaRPr>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32</a:t>
            </a:fld>
            <a:endParaRPr lang="zh-TW" altLang="en-US"/>
          </a:p>
        </p:txBody>
      </p:sp>
      <p:grpSp>
        <p:nvGrpSpPr>
          <p:cNvPr id="7" name="群組 6"/>
          <p:cNvGrpSpPr/>
          <p:nvPr/>
        </p:nvGrpSpPr>
        <p:grpSpPr>
          <a:xfrm>
            <a:off x="5435600" y="580326"/>
            <a:ext cx="5401036" cy="707089"/>
            <a:chOff x="5825764" y="1329721"/>
            <a:chExt cx="5401036" cy="707089"/>
          </a:xfrm>
        </p:grpSpPr>
        <p:sp>
          <p:nvSpPr>
            <p:cNvPr id="5" name="文字方塊 4"/>
            <p:cNvSpPr txBox="1"/>
            <p:nvPr/>
          </p:nvSpPr>
          <p:spPr>
            <a:xfrm>
              <a:off x="6540500" y="1498600"/>
              <a:ext cx="4686300" cy="369332"/>
            </a:xfrm>
            <a:prstGeom prst="rect">
              <a:avLst/>
            </a:prstGeom>
            <a:noFill/>
          </p:spPr>
          <p:txBody>
            <a:bodyPr wrap="square" rtlCol="0">
              <a:spAutoFit/>
            </a:bodyPr>
            <a:lstStyle/>
            <a:p>
              <a:r>
                <a:rPr lang="en-US" altLang="zh-TW" kern="0" dirty="0">
                  <a:effectLst>
                    <a:outerShdw blurRad="38100" dist="38100" dir="2700000" algn="tl">
                      <a:srgbClr val="000000">
                        <a:alpha val="43137"/>
                      </a:srgbClr>
                    </a:outerShdw>
                  </a:effectLst>
                  <a:latin typeface="+mj-ea"/>
                  <a:ea typeface="+mj-ea"/>
                </a:rPr>
                <a:t>MDS</a:t>
              </a:r>
              <a:r>
                <a:rPr lang="zh-TW" altLang="en-US" kern="0" dirty="0">
                  <a:effectLst>
                    <a:outerShdw blurRad="38100" dist="38100" dir="2700000" algn="tl">
                      <a:srgbClr val="000000">
                        <a:alpha val="43137"/>
                      </a:srgbClr>
                    </a:outerShdw>
                  </a:effectLst>
                  <a:latin typeface="+mj-ea"/>
                  <a:ea typeface="+mj-ea"/>
                </a:rPr>
                <a:t>實作</a:t>
              </a:r>
              <a:r>
                <a:rPr lang="en-US" altLang="zh-TW" kern="0" dirty="0">
                  <a:effectLst>
                    <a:outerShdw blurRad="38100" dist="38100" dir="2700000" algn="tl">
                      <a:srgbClr val="000000">
                        <a:alpha val="43137"/>
                      </a:srgbClr>
                    </a:outerShdw>
                  </a:effectLst>
                  <a:latin typeface="+mj-ea"/>
                  <a:ea typeface="+mj-ea"/>
                </a:rPr>
                <a:t>_#</a:t>
              </a:r>
              <a:r>
                <a:rPr lang="en-US" altLang="zh-TW" kern="0" dirty="0" err="1" smtClean="0">
                  <a:effectLst>
                    <a:outerShdw blurRad="38100" dist="38100" dir="2700000" algn="tl">
                      <a:srgbClr val="000000">
                        <a:alpha val="43137"/>
                      </a:srgbClr>
                    </a:outerShdw>
                  </a:effectLst>
                  <a:latin typeface="+mj-ea"/>
                  <a:ea typeface="+mj-ea"/>
                </a:rPr>
                <a:t>01_03_Rstudio</a:t>
              </a:r>
              <a:r>
                <a:rPr lang="zh-TW" altLang="en-US" kern="0" dirty="0" smtClean="0">
                  <a:effectLst>
                    <a:outerShdw blurRad="38100" dist="38100" dir="2700000" algn="tl">
                      <a:srgbClr val="000000">
                        <a:alpha val="43137"/>
                      </a:srgbClr>
                    </a:outerShdw>
                  </a:effectLst>
                  <a:latin typeface="+mj-ea"/>
                  <a:ea typeface="+mj-ea"/>
                </a:rPr>
                <a:t>快捷鍵</a:t>
              </a:r>
              <a:endParaRPr lang="zh-TW" altLang="en-US" dirty="0">
                <a:effectLst>
                  <a:outerShdw blurRad="38100" dist="38100" dir="2700000" algn="tl">
                    <a:srgbClr val="000000">
                      <a:alpha val="43137"/>
                    </a:srgbClr>
                  </a:outerShdw>
                </a:effectLst>
                <a:latin typeface="+mj-ea"/>
                <a:ea typeface="+mj-ea"/>
              </a:endParaRPr>
            </a:p>
          </p:txBody>
        </p:sp>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25764" y="1329721"/>
              <a:ext cx="714736" cy="707089"/>
            </a:xfrm>
            <a:prstGeom prst="rect">
              <a:avLst/>
            </a:prstGeom>
          </p:spPr>
        </p:pic>
      </p:grpSp>
      <p:sp>
        <p:nvSpPr>
          <p:cNvPr id="8" name="內容版面配置區 2"/>
          <p:cNvSpPr txBox="1"/>
          <p:nvPr/>
        </p:nvSpPr>
        <p:spPr>
          <a:xfrm>
            <a:off x="6897868" y="1825625"/>
            <a:ext cx="4849632" cy="4351339"/>
          </a:xfrm>
          <a:prstGeom prst="rect">
            <a:avLst/>
          </a:prstGeom>
        </p:spPr>
        <p:txBody>
          <a:bodyPr vert="horz" lIns="121917" tIns="60958" rIns="121917" bIns="60958" rtlCol="0">
            <a:normAutofit/>
          </a:bodyPr>
          <a:lstStyle>
            <a:lvl1pPr marL="514350" indent="-514350" algn="l" defTabSz="913765" rtl="0" eaLnBrk="1" latinLnBrk="0" hangingPunct="1">
              <a:lnSpc>
                <a:spcPct val="90000"/>
              </a:lnSpc>
              <a:spcBef>
                <a:spcPts val="1000"/>
              </a:spcBef>
              <a:buClr>
                <a:srgbClr val="3333FF"/>
              </a:buClr>
              <a:buFont typeface="+mj-lt"/>
              <a:buAutoNum type="arabicPeriod"/>
              <a:defRPr sz="2800" kern="1200">
                <a:solidFill>
                  <a:schemeClr val="tx1"/>
                </a:solidFill>
                <a:latin typeface="Times New Roman" pitchFamily="18" charset="0"/>
                <a:ea typeface="標楷體" panose="03000509000000000000" pitchFamily="65" charset="-120"/>
                <a:cs typeface="Times New Roman" pitchFamily="18" charset="0"/>
              </a:defRPr>
            </a:lvl1pPr>
            <a:lvl2pPr marL="914400" indent="-457200" algn="l" defTabSz="913765" rtl="0" eaLnBrk="1" latinLnBrk="0" hangingPunct="1">
              <a:lnSpc>
                <a:spcPct val="90000"/>
              </a:lnSpc>
              <a:spcBef>
                <a:spcPts val="500"/>
              </a:spcBef>
              <a:buFont typeface="+mj-lt"/>
              <a:buAutoNum type="arabicParenR"/>
              <a:defRPr sz="2400" kern="1200">
                <a:solidFill>
                  <a:schemeClr val="tx1"/>
                </a:solidFill>
                <a:latin typeface="Times New Roman" pitchFamily="18" charset="0"/>
                <a:ea typeface="標楷體" panose="03000509000000000000" pitchFamily="65" charset="-120"/>
                <a:cs typeface="Times New Roman" pitchFamily="18" charset="0"/>
              </a:defRPr>
            </a:lvl2pPr>
            <a:lvl3pPr marL="1143000" indent="-228600" algn="l" defTabSz="913765" rtl="0" eaLnBrk="1" latinLnBrk="0" hangingPunct="1">
              <a:lnSpc>
                <a:spcPct val="90000"/>
              </a:lnSpc>
              <a:spcBef>
                <a:spcPts val="500"/>
              </a:spcBef>
              <a:buFont typeface="Arial" charset="0"/>
              <a:buChar char="•"/>
              <a:defRPr sz="2000" kern="1200">
                <a:solidFill>
                  <a:schemeClr val="tx1"/>
                </a:solidFill>
                <a:latin typeface="Times New Roman" pitchFamily="18" charset="0"/>
                <a:ea typeface="標楷體" panose="03000509000000000000" pitchFamily="65" charset="-120"/>
                <a:cs typeface="Times New Roman" pitchFamily="18" charset="0"/>
              </a:defRPr>
            </a:lvl3pPr>
            <a:lvl4pPr marL="1600200" indent="-228600" algn="l" defTabSz="913765" rtl="0" eaLnBrk="1" latinLnBrk="0" hangingPunct="1">
              <a:lnSpc>
                <a:spcPct val="90000"/>
              </a:lnSpc>
              <a:spcBef>
                <a:spcPts val="500"/>
              </a:spcBef>
              <a:buFont typeface="Arial" charset="0"/>
              <a:buChar char="•"/>
              <a:defRPr sz="1800" kern="1200">
                <a:solidFill>
                  <a:schemeClr val="tx1"/>
                </a:solidFill>
                <a:latin typeface="Times New Roman" pitchFamily="18" charset="0"/>
                <a:ea typeface="標楷體" panose="03000509000000000000" pitchFamily="65" charset="-120"/>
                <a:cs typeface="Times New Roman" pitchFamily="18" charset="0"/>
              </a:defRPr>
            </a:lvl4pPr>
            <a:lvl5pPr marL="2057400" indent="-228600" algn="l" defTabSz="913765" rtl="0" eaLnBrk="1" latinLnBrk="0" hangingPunct="1">
              <a:lnSpc>
                <a:spcPct val="90000"/>
              </a:lnSpc>
              <a:spcBef>
                <a:spcPts val="500"/>
              </a:spcBef>
              <a:buFont typeface="Arial" charset="0"/>
              <a:buChar char="•"/>
              <a:defRPr sz="1800" kern="1200">
                <a:solidFill>
                  <a:schemeClr val="tx1"/>
                </a:solidFill>
                <a:latin typeface="Times New Roman" pitchFamily="18" charset="0"/>
                <a:ea typeface="標楷體" panose="03000509000000000000" pitchFamily="65" charset="-120"/>
                <a:cs typeface="Times New Roman" pitchFamily="18" charset="0"/>
              </a:defRPr>
            </a:lvl5pPr>
            <a:lvl6pPr marL="25146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a:buFont typeface="+mj-lt"/>
              <a:buAutoNum type="arabicPeriod" startAt="3"/>
            </a:pPr>
            <a:r>
              <a:rPr lang="zh-TW" altLang="en-US" dirty="0"/>
              <a:t>快捷鍵</a:t>
            </a:r>
            <a:endParaRPr lang="en-US" altLang="zh-TW" dirty="0"/>
          </a:p>
          <a:p>
            <a:pPr lvl="1"/>
            <a:r>
              <a:rPr lang="en-US" altLang="zh-TW" dirty="0" smtClean="0"/>
              <a:t>Alt + Shift + </a:t>
            </a:r>
            <a:r>
              <a:rPr lang="zh-TW" altLang="en-US" dirty="0" smtClean="0"/>
              <a:t>上</a:t>
            </a:r>
            <a:r>
              <a:rPr lang="en-US" altLang="zh-TW" dirty="0" smtClean="0"/>
              <a:t>/</a:t>
            </a:r>
            <a:r>
              <a:rPr lang="zh-TW" altLang="en-US" dirty="0" smtClean="0"/>
              <a:t>下</a:t>
            </a:r>
            <a:endParaRPr lang="en-US" altLang="zh-TW" dirty="0" smtClean="0"/>
          </a:p>
          <a:p>
            <a:pPr lvl="1"/>
            <a:r>
              <a:rPr lang="en-US" altLang="zh-TW" dirty="0"/>
              <a:t>Ctrl</a:t>
            </a:r>
            <a:r>
              <a:rPr lang="zh-TW" altLang="en-US" dirty="0"/>
              <a:t> </a:t>
            </a:r>
            <a:r>
              <a:rPr lang="en-US" altLang="zh-TW" dirty="0"/>
              <a:t>+ Shift</a:t>
            </a:r>
            <a:r>
              <a:rPr lang="zh-TW" altLang="en-US" dirty="0"/>
              <a:t> </a:t>
            </a:r>
            <a:r>
              <a:rPr lang="en-US" altLang="zh-TW" dirty="0" smtClean="0"/>
              <a:t>+ C </a:t>
            </a:r>
            <a:r>
              <a:rPr lang="en-US" altLang="zh-TW" dirty="0" smtClean="0">
                <a:sym typeface="Wingdings" panose="05000000000000000000" charset="2"/>
              </a:rPr>
              <a:t> comment</a:t>
            </a:r>
            <a:endParaRPr lang="en-US" altLang="zh-TW" dirty="0" smtClean="0"/>
          </a:p>
          <a:p>
            <a:pPr>
              <a:buFont typeface="+mj-lt"/>
              <a:buAutoNum type="arabicPeriod" startAt="3"/>
            </a:pPr>
            <a:r>
              <a:rPr lang="zh-TW" altLang="en-US" dirty="0" smtClean="0"/>
              <a:t>大綱</a:t>
            </a:r>
            <a:r>
              <a:rPr lang="zh-TW" altLang="en-US" dirty="0"/>
              <a:t>階層</a:t>
            </a:r>
            <a:r>
              <a:rPr lang="zh-TW" altLang="en-US" dirty="0" smtClean="0"/>
              <a:t>設定</a:t>
            </a:r>
            <a:r>
              <a:rPr lang="en-US" altLang="zh-TW" dirty="0" smtClean="0"/>
              <a:t>: # / -</a:t>
            </a:r>
          </a:p>
          <a:p>
            <a:pPr>
              <a:buFont typeface="+mj-lt"/>
              <a:buAutoNum type="arabicPeriod" startAt="3"/>
            </a:pPr>
            <a:r>
              <a:rPr lang="zh-TW" altLang="en-US" dirty="0" smtClean="0"/>
              <a:t>快速取得說明文件</a:t>
            </a:r>
            <a:endParaRPr lang="en-US" altLang="zh-TW" dirty="0" smtClean="0"/>
          </a:p>
          <a:p>
            <a:pPr lvl="1"/>
            <a:r>
              <a:rPr lang="en-US" altLang="zh-TW" dirty="0" smtClean="0"/>
              <a:t>?function</a:t>
            </a:r>
          </a:p>
          <a:p>
            <a:pPr lvl="1"/>
            <a:r>
              <a:rPr lang="en-US" altLang="zh-TW" dirty="0" err="1" smtClean="0"/>
              <a:t>F1</a:t>
            </a:r>
            <a:endParaRPr lang="en-US" altLang="zh-TW" dirty="0" smtClean="0"/>
          </a:p>
          <a:p>
            <a:pPr lvl="1">
              <a:buFont typeface="+mj-lt"/>
              <a:buAutoNum type="arabicPeriod" startAt="3"/>
            </a:pPr>
            <a:endParaRPr lang="en-US" altLang="zh-TW"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所有程式執行過程</a:t>
            </a:r>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33</a:t>
            </a:fld>
            <a:endParaRPr lang="zh-TW" altLang="en-US"/>
          </a:p>
        </p:txBody>
      </p:sp>
      <p:graphicFrame>
        <p:nvGraphicFramePr>
          <p:cNvPr id="6" name="內容版面配置區 5"/>
          <p:cNvGraphicFramePr>
            <a:graphicFrameLocks noGrp="1"/>
          </p:cNvGraphicFramePr>
          <p:nvPr>
            <p:ph idx="1"/>
            <p:extLst>
              <p:ext uri="{D42A27DB-BD31-4B8C-83A1-F6EECF244321}">
                <p14:modId xmlns:p14="http://schemas.microsoft.com/office/powerpoint/2010/main" val="384905338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文字方塊 6"/>
          <p:cNvSpPr txBox="1"/>
          <p:nvPr/>
        </p:nvSpPr>
        <p:spPr>
          <a:xfrm>
            <a:off x="1721223" y="2254183"/>
            <a:ext cx="1415772" cy="461665"/>
          </a:xfrm>
          <a:prstGeom prst="rect">
            <a:avLst/>
          </a:prstGeom>
          <a:noFill/>
        </p:spPr>
        <p:txBody>
          <a:bodyPr wrap="none" rtlCol="0">
            <a:spAutoFit/>
          </a:bodyPr>
          <a:lstStyle/>
          <a:p>
            <a:r>
              <a:rPr lang="zh-TW" altLang="en-US" sz="2400" dirty="0">
                <a:latin typeface="標楷體" pitchFamily="65" charset="-120"/>
                <a:ea typeface="標楷體" pitchFamily="65" charset="-120"/>
              </a:rPr>
              <a:t>鍵盤輸入</a:t>
            </a:r>
          </a:p>
        </p:txBody>
      </p:sp>
      <p:sp>
        <p:nvSpPr>
          <p:cNvPr id="8" name="文字方塊 7"/>
          <p:cNvSpPr txBox="1"/>
          <p:nvPr/>
        </p:nvSpPr>
        <p:spPr>
          <a:xfrm>
            <a:off x="4980789" y="2263154"/>
            <a:ext cx="1415772" cy="461665"/>
          </a:xfrm>
          <a:prstGeom prst="rect">
            <a:avLst/>
          </a:prstGeom>
          <a:noFill/>
        </p:spPr>
        <p:txBody>
          <a:bodyPr wrap="none" rtlCol="0">
            <a:spAutoFit/>
          </a:bodyPr>
          <a:lstStyle/>
          <a:p>
            <a:r>
              <a:rPr lang="zh-TW" altLang="en-US" sz="2400" dirty="0" smtClean="0">
                <a:latin typeface="標楷體" pitchFamily="65" charset="-120"/>
                <a:ea typeface="標楷體" pitchFamily="65" charset="-120"/>
              </a:rPr>
              <a:t>電腦處理</a:t>
            </a:r>
            <a:endParaRPr lang="zh-TW" altLang="en-US" sz="2400" dirty="0">
              <a:latin typeface="標楷體" pitchFamily="65" charset="-120"/>
              <a:ea typeface="標楷體" pitchFamily="65" charset="-120"/>
            </a:endParaRPr>
          </a:p>
        </p:txBody>
      </p:sp>
      <p:sp>
        <p:nvSpPr>
          <p:cNvPr id="9" name="文字方塊 8"/>
          <p:cNvSpPr txBox="1"/>
          <p:nvPr/>
        </p:nvSpPr>
        <p:spPr>
          <a:xfrm>
            <a:off x="8113058" y="2293641"/>
            <a:ext cx="2031325" cy="461665"/>
          </a:xfrm>
          <a:prstGeom prst="rect">
            <a:avLst/>
          </a:prstGeom>
          <a:noFill/>
        </p:spPr>
        <p:txBody>
          <a:bodyPr wrap="none" rtlCol="0">
            <a:spAutoFit/>
          </a:bodyPr>
          <a:lstStyle/>
          <a:p>
            <a:r>
              <a:rPr lang="zh-TW" altLang="en-US" sz="2400" dirty="0">
                <a:latin typeface="標楷體" pitchFamily="65" charset="-120"/>
                <a:ea typeface="標楷體" pitchFamily="65" charset="-120"/>
              </a:rPr>
              <a:t>顯示在螢幕上</a:t>
            </a:r>
          </a:p>
        </p:txBody>
      </p:sp>
      <p:sp>
        <p:nvSpPr>
          <p:cNvPr id="10" name="文字方塊 9"/>
          <p:cNvSpPr txBox="1"/>
          <p:nvPr/>
        </p:nvSpPr>
        <p:spPr>
          <a:xfrm>
            <a:off x="1875111" y="5564836"/>
            <a:ext cx="1415772" cy="461665"/>
          </a:xfrm>
          <a:prstGeom prst="rect">
            <a:avLst/>
          </a:prstGeom>
          <a:noFill/>
        </p:spPr>
        <p:txBody>
          <a:bodyPr wrap="none" rtlCol="0">
            <a:spAutoFit/>
          </a:bodyPr>
          <a:lstStyle/>
          <a:p>
            <a:r>
              <a:rPr lang="zh-TW" altLang="en-US" sz="2400" dirty="0">
                <a:latin typeface="標楷體" pitchFamily="65" charset="-120"/>
                <a:ea typeface="標楷體" pitchFamily="65" charset="-120"/>
              </a:rPr>
              <a:t>撰寫程式</a:t>
            </a:r>
          </a:p>
        </p:txBody>
      </p:sp>
      <p:sp>
        <p:nvSpPr>
          <p:cNvPr id="11" name="文字方塊 10"/>
          <p:cNvSpPr txBox="1"/>
          <p:nvPr/>
        </p:nvSpPr>
        <p:spPr>
          <a:xfrm>
            <a:off x="4980789" y="5547809"/>
            <a:ext cx="2031325" cy="461665"/>
          </a:xfrm>
          <a:prstGeom prst="rect">
            <a:avLst/>
          </a:prstGeom>
          <a:noFill/>
        </p:spPr>
        <p:txBody>
          <a:bodyPr wrap="none" rtlCol="0">
            <a:spAutoFit/>
          </a:bodyPr>
          <a:lstStyle/>
          <a:p>
            <a:r>
              <a:rPr lang="zh-TW" altLang="en-US" sz="2400" dirty="0" smtClean="0">
                <a:latin typeface="標楷體" pitchFamily="65" charset="-120"/>
                <a:ea typeface="標楷體" pitchFamily="65" charset="-120"/>
              </a:rPr>
              <a:t>電腦執行指令</a:t>
            </a:r>
            <a:endParaRPr lang="zh-TW" altLang="en-US" sz="2400" dirty="0">
              <a:latin typeface="標楷體" pitchFamily="65" charset="-120"/>
              <a:ea typeface="標楷體" pitchFamily="65" charset="-120"/>
            </a:endParaRPr>
          </a:p>
        </p:txBody>
      </p:sp>
      <p:sp>
        <p:nvSpPr>
          <p:cNvPr id="12" name="文字方塊 11"/>
          <p:cNvSpPr txBox="1"/>
          <p:nvPr/>
        </p:nvSpPr>
        <p:spPr>
          <a:xfrm>
            <a:off x="8502048" y="5501643"/>
            <a:ext cx="1415772" cy="461665"/>
          </a:xfrm>
          <a:prstGeom prst="rect">
            <a:avLst/>
          </a:prstGeom>
          <a:noFill/>
        </p:spPr>
        <p:txBody>
          <a:bodyPr wrap="none" rtlCol="0">
            <a:spAutoFit/>
          </a:bodyPr>
          <a:lstStyle/>
          <a:p>
            <a:r>
              <a:rPr lang="zh-TW" altLang="en-US" sz="2400" dirty="0" smtClean="0">
                <a:latin typeface="標楷體" pitchFamily="65" charset="-120"/>
                <a:ea typeface="標楷體" pitchFamily="65" charset="-120"/>
              </a:rPr>
              <a:t>輸出結果</a:t>
            </a:r>
            <a:endParaRPr lang="zh-TW" altLang="en-US" sz="2400" dirty="0">
              <a:latin typeface="標楷體" pitchFamily="65" charset="-120"/>
              <a:ea typeface="標楷體" pitchFamily="65" charset="-120"/>
            </a:endParaRPr>
          </a:p>
        </p:txBody>
      </p:sp>
    </p:spTree>
    <p:extLst>
      <p:ext uri="{BB962C8B-B14F-4D97-AF65-F5344CB8AC3E}">
        <p14:creationId xmlns:p14="http://schemas.microsoft.com/office/powerpoint/2010/main" val="25078140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Rstudio</a:t>
            </a:r>
            <a:r>
              <a:rPr lang="en-US" altLang="zh-TW" dirty="0" smtClean="0"/>
              <a:t> </a:t>
            </a:r>
            <a:r>
              <a:rPr lang="zh-TW" altLang="en-US" dirty="0" smtClean="0"/>
              <a:t>工具介紹</a:t>
            </a:r>
            <a:r>
              <a:rPr lang="en-US" altLang="zh-TW" dirty="0" smtClean="0"/>
              <a:t> – console </a:t>
            </a:r>
            <a:r>
              <a:rPr lang="zh-TW" altLang="en-US" dirty="0" smtClean="0"/>
              <a:t>視窗</a:t>
            </a:r>
            <a:endParaRPr lang="zh-TW" altLang="en-US" dirty="0"/>
          </a:p>
        </p:txBody>
      </p:sp>
      <p:sp>
        <p:nvSpPr>
          <p:cNvPr id="3" name="內容版面配置區 2"/>
          <p:cNvSpPr>
            <a:spLocks noGrp="1"/>
          </p:cNvSpPr>
          <p:nvPr>
            <p:ph idx="1"/>
          </p:nvPr>
        </p:nvSpPr>
        <p:spPr/>
        <p:txBody>
          <a:bodyPr/>
          <a:lstStyle/>
          <a:p>
            <a:r>
              <a:rPr lang="en-US" altLang="zh-TW" dirty="0" smtClean="0"/>
              <a:t>R </a:t>
            </a:r>
            <a:r>
              <a:rPr lang="zh-TW" altLang="en-US" dirty="0" smtClean="0"/>
              <a:t>語言其實只要有這個</a:t>
            </a:r>
            <a:r>
              <a:rPr lang="en-US" altLang="zh-TW" dirty="0"/>
              <a:t>console </a:t>
            </a:r>
            <a:r>
              <a:rPr lang="zh-TW" altLang="en-US" dirty="0" smtClean="0"/>
              <a:t>視窗 就可以寫程式了。</a:t>
            </a:r>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34</a:t>
            </a:fld>
            <a:endParaRPr lang="zh-TW" altLang="en-US"/>
          </a:p>
        </p:txBody>
      </p:sp>
      <p:pic>
        <p:nvPicPr>
          <p:cNvPr id="6" name="圖片 5"/>
          <p:cNvPicPr>
            <a:picLocks noChangeAspect="1"/>
          </p:cNvPicPr>
          <p:nvPr/>
        </p:nvPicPr>
        <p:blipFill>
          <a:blip r:embed="rId2"/>
          <a:stretch>
            <a:fillRect/>
          </a:stretch>
        </p:blipFill>
        <p:spPr>
          <a:xfrm>
            <a:off x="1333948" y="2503399"/>
            <a:ext cx="5597298" cy="3402550"/>
          </a:xfrm>
          <a:prstGeom prst="rect">
            <a:avLst/>
          </a:prstGeom>
        </p:spPr>
      </p:pic>
      <p:sp>
        <p:nvSpPr>
          <p:cNvPr id="5" name="文字方塊 4"/>
          <p:cNvSpPr txBox="1"/>
          <p:nvPr/>
        </p:nvSpPr>
        <p:spPr>
          <a:xfrm>
            <a:off x="7831566" y="3968697"/>
            <a:ext cx="2339102" cy="830997"/>
          </a:xfrm>
          <a:prstGeom prst="rect">
            <a:avLst/>
          </a:prstGeom>
          <a:noFill/>
        </p:spPr>
        <p:txBody>
          <a:bodyPr wrap="none" rtlCol="0">
            <a:spAutoFit/>
          </a:bodyPr>
          <a:lstStyle/>
          <a:p>
            <a:r>
              <a:rPr lang="zh-TW" altLang="en-US" sz="2400" dirty="0" smtClean="0">
                <a:latin typeface="標楷體" pitchFamily="65" charset="-120"/>
                <a:ea typeface="標楷體" pitchFamily="65" charset="-120"/>
              </a:rPr>
              <a:t>但我金魚腦</a:t>
            </a:r>
            <a:endParaRPr lang="en-US" altLang="zh-TW" sz="2400" dirty="0" smtClean="0">
              <a:latin typeface="標楷體" pitchFamily="65" charset="-120"/>
              <a:ea typeface="標楷體" pitchFamily="65" charset="-120"/>
            </a:endParaRPr>
          </a:p>
          <a:p>
            <a:r>
              <a:rPr lang="zh-TW" altLang="en-US" sz="2400" dirty="0" smtClean="0">
                <a:latin typeface="標楷體" pitchFamily="65" charset="-120"/>
                <a:ea typeface="標楷體" pitchFamily="65" charset="-120"/>
              </a:rPr>
              <a:t>我都記不起來</a:t>
            </a:r>
            <a:r>
              <a:rPr lang="en-US" altLang="zh-TW" sz="2400" dirty="0" smtClean="0">
                <a:latin typeface="標楷體" pitchFamily="65" charset="-120"/>
                <a:ea typeface="標楷體" pitchFamily="65" charset="-120"/>
              </a:rPr>
              <a:t>…</a:t>
            </a:r>
            <a:endParaRPr lang="zh-TW" altLang="en-US" sz="2400" dirty="0">
              <a:latin typeface="標楷體" pitchFamily="65" charset="-120"/>
              <a:ea typeface="標楷體" pitchFamily="65" charset="-120"/>
            </a:endParaRPr>
          </a:p>
        </p:txBody>
      </p:sp>
    </p:spTree>
    <p:extLst>
      <p:ext uri="{BB962C8B-B14F-4D97-AF65-F5344CB8AC3E}">
        <p14:creationId xmlns:p14="http://schemas.microsoft.com/office/powerpoint/2010/main" val="2872576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Rstudio</a:t>
            </a:r>
            <a:r>
              <a:rPr lang="en-US" altLang="zh-TW" dirty="0"/>
              <a:t> </a:t>
            </a:r>
            <a:r>
              <a:rPr lang="zh-TW" altLang="en-US" dirty="0"/>
              <a:t>工具介紹</a:t>
            </a:r>
            <a:r>
              <a:rPr lang="en-US" altLang="zh-TW" dirty="0"/>
              <a:t> </a:t>
            </a:r>
            <a:r>
              <a:rPr lang="en-US" altLang="zh-TW" dirty="0" smtClean="0"/>
              <a:t>–</a:t>
            </a:r>
            <a:r>
              <a:rPr lang="zh-TW" altLang="en-US" dirty="0" smtClean="0"/>
              <a:t>程式視窗</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35</a:t>
            </a:fld>
            <a:endParaRPr lang="zh-TW" altLang="en-US"/>
          </a:p>
        </p:txBody>
      </p:sp>
      <p:pic>
        <p:nvPicPr>
          <p:cNvPr id="10" name="圖片 9"/>
          <p:cNvPicPr>
            <a:picLocks noChangeAspect="1"/>
          </p:cNvPicPr>
          <p:nvPr/>
        </p:nvPicPr>
        <p:blipFill>
          <a:blip r:embed="rId2"/>
          <a:stretch>
            <a:fillRect/>
          </a:stretch>
        </p:blipFill>
        <p:spPr>
          <a:xfrm>
            <a:off x="698185" y="1760809"/>
            <a:ext cx="2554149" cy="4480963"/>
          </a:xfrm>
          <a:prstGeom prst="rect">
            <a:avLst/>
          </a:prstGeom>
        </p:spPr>
      </p:pic>
      <p:pic>
        <p:nvPicPr>
          <p:cNvPr id="11" name="圖片 10"/>
          <p:cNvPicPr>
            <a:picLocks noChangeAspect="1"/>
          </p:cNvPicPr>
          <p:nvPr/>
        </p:nvPicPr>
        <p:blipFill>
          <a:blip r:embed="rId3"/>
          <a:stretch>
            <a:fillRect/>
          </a:stretch>
        </p:blipFill>
        <p:spPr>
          <a:xfrm>
            <a:off x="4528969" y="1831541"/>
            <a:ext cx="6430960" cy="3779061"/>
          </a:xfrm>
          <a:prstGeom prst="rect">
            <a:avLst/>
          </a:prstGeom>
        </p:spPr>
      </p:pic>
      <p:sp>
        <p:nvSpPr>
          <p:cNvPr id="12" name="燕尾形向右箭號 11"/>
          <p:cNvSpPr/>
          <p:nvPr/>
        </p:nvSpPr>
        <p:spPr>
          <a:xfrm>
            <a:off x="3456897" y="3721072"/>
            <a:ext cx="707922" cy="560439"/>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p:cNvSpPr txBox="1"/>
          <p:nvPr/>
        </p:nvSpPr>
        <p:spPr>
          <a:xfrm>
            <a:off x="7153835" y="5764865"/>
            <a:ext cx="1723549" cy="461665"/>
          </a:xfrm>
          <a:prstGeom prst="rect">
            <a:avLst/>
          </a:prstGeom>
          <a:noFill/>
        </p:spPr>
        <p:txBody>
          <a:bodyPr wrap="none" rtlCol="0">
            <a:spAutoFit/>
          </a:bodyPr>
          <a:lstStyle/>
          <a:p>
            <a:r>
              <a:rPr lang="zh-TW" altLang="en-US" sz="2400" dirty="0">
                <a:latin typeface="標楷體" pitchFamily="65" charset="-120"/>
                <a:ea typeface="標楷體" pitchFamily="65" charset="-120"/>
              </a:rPr>
              <a:t>如同</a:t>
            </a:r>
            <a:r>
              <a:rPr lang="zh-TW" altLang="en-US" sz="2400" dirty="0" smtClean="0">
                <a:latin typeface="標楷體" pitchFamily="65" charset="-120"/>
                <a:ea typeface="標楷體" pitchFamily="65" charset="-120"/>
              </a:rPr>
              <a:t>記事本</a:t>
            </a:r>
            <a:endParaRPr lang="zh-TW" altLang="en-US" sz="2400" dirty="0">
              <a:latin typeface="標楷體" pitchFamily="65" charset="-120"/>
              <a:ea typeface="標楷體" pitchFamily="65" charset="-120"/>
            </a:endParaRPr>
          </a:p>
        </p:txBody>
      </p:sp>
    </p:spTree>
    <p:extLst>
      <p:ext uri="{BB962C8B-B14F-4D97-AF65-F5344CB8AC3E}">
        <p14:creationId xmlns:p14="http://schemas.microsoft.com/office/powerpoint/2010/main" val="398099030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執行程式</a:t>
            </a:r>
            <a:endParaRPr lang="zh-TW" altLang="en-US" dirty="0"/>
          </a:p>
        </p:txBody>
      </p:sp>
      <p:sp>
        <p:nvSpPr>
          <p:cNvPr id="3" name="內容版面配置區 2"/>
          <p:cNvSpPr>
            <a:spLocks noGrp="1"/>
          </p:cNvSpPr>
          <p:nvPr>
            <p:ph idx="1"/>
          </p:nvPr>
        </p:nvSpPr>
        <p:spPr/>
        <p:txBody>
          <a:bodyPr/>
          <a:lstStyle/>
          <a:p>
            <a:r>
              <a:rPr lang="zh-TW" altLang="en-US" dirty="0" smtClean="0"/>
              <a:t>打上 </a:t>
            </a:r>
            <a:r>
              <a:rPr lang="en-US" altLang="zh-TW" dirty="0"/>
              <a:t>print(</a:t>
            </a:r>
            <a:r>
              <a:rPr lang="en-US" altLang="zh-TW" dirty="0" smtClean="0"/>
              <a:t>'hello world!')</a:t>
            </a:r>
          </a:p>
          <a:p>
            <a:r>
              <a:rPr lang="zh-TW" altLang="en-US" dirty="0" smtClean="0"/>
              <a:t>光棒停留在同一行</a:t>
            </a:r>
            <a:endParaRPr lang="en-US" altLang="zh-TW" dirty="0" smtClean="0"/>
          </a:p>
          <a:p>
            <a:r>
              <a:rPr lang="zh-TW" altLang="en-US" dirty="0" smtClean="0"/>
              <a:t>執行 </a:t>
            </a:r>
            <a:r>
              <a:rPr lang="en-US" altLang="zh-TW" dirty="0" smtClean="0">
                <a:solidFill>
                  <a:srgbClr val="FF0000"/>
                </a:solidFill>
              </a:rPr>
              <a:t>Ctrl + Enter</a:t>
            </a:r>
          </a:p>
          <a:p>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36</a:t>
            </a:fld>
            <a:endParaRPr lang="zh-TW" altLang="en-US"/>
          </a:p>
        </p:txBody>
      </p:sp>
      <p:pic>
        <p:nvPicPr>
          <p:cNvPr id="5" name="圖片 4"/>
          <p:cNvPicPr>
            <a:picLocks noChangeAspect="1"/>
          </p:cNvPicPr>
          <p:nvPr/>
        </p:nvPicPr>
        <p:blipFill>
          <a:blip r:embed="rId2"/>
          <a:stretch>
            <a:fillRect/>
          </a:stretch>
        </p:blipFill>
        <p:spPr>
          <a:xfrm>
            <a:off x="1217356" y="3438100"/>
            <a:ext cx="6333818" cy="3207252"/>
          </a:xfrm>
          <a:prstGeom prst="rect">
            <a:avLst/>
          </a:prstGeom>
        </p:spPr>
      </p:pic>
    </p:spTree>
    <p:extLst>
      <p:ext uri="{BB962C8B-B14F-4D97-AF65-F5344CB8AC3E}">
        <p14:creationId xmlns:p14="http://schemas.microsoft.com/office/powerpoint/2010/main" val="13764250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stretch>
            <a:fillRect/>
          </a:stretch>
        </p:blipFill>
        <p:spPr>
          <a:xfrm>
            <a:off x="2268170" y="1700474"/>
            <a:ext cx="6684101" cy="4602168"/>
          </a:xfrm>
          <a:prstGeom prst="rect">
            <a:avLst/>
          </a:prstGeom>
        </p:spPr>
      </p:pic>
      <p:sp>
        <p:nvSpPr>
          <p:cNvPr id="2" name="標題 1"/>
          <p:cNvSpPr>
            <a:spLocks noGrp="1"/>
          </p:cNvSpPr>
          <p:nvPr>
            <p:ph type="title"/>
          </p:nvPr>
        </p:nvSpPr>
        <p:spPr/>
        <p:txBody>
          <a:bodyPr/>
          <a:lstStyle/>
          <a:p>
            <a:r>
              <a:rPr lang="en-US" altLang="zh-TW" dirty="0" smtClean="0"/>
              <a:t>Hello World!</a:t>
            </a:r>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37</a:t>
            </a:fld>
            <a:endParaRPr lang="zh-TW" altLang="en-US"/>
          </a:p>
        </p:txBody>
      </p:sp>
      <p:sp>
        <p:nvSpPr>
          <p:cNvPr id="7" name="向下箭號 6"/>
          <p:cNvSpPr/>
          <p:nvPr/>
        </p:nvSpPr>
        <p:spPr>
          <a:xfrm>
            <a:off x="4940710" y="3962354"/>
            <a:ext cx="629495" cy="889246"/>
          </a:xfrm>
          <a:prstGeom prst="downArrow">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160414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p:cNvPicPr>
            <a:picLocks noChangeAspect="1"/>
          </p:cNvPicPr>
          <p:nvPr/>
        </p:nvPicPr>
        <p:blipFill>
          <a:blip r:embed="rId2"/>
          <a:stretch>
            <a:fillRect/>
          </a:stretch>
        </p:blipFill>
        <p:spPr>
          <a:xfrm>
            <a:off x="1099431" y="1707101"/>
            <a:ext cx="8832243" cy="4649250"/>
          </a:xfrm>
          <a:prstGeom prst="rect">
            <a:avLst/>
          </a:prstGeom>
        </p:spPr>
      </p:pic>
      <p:sp>
        <p:nvSpPr>
          <p:cNvPr id="2" name="標題 1"/>
          <p:cNvSpPr>
            <a:spLocks noGrp="1"/>
          </p:cNvSpPr>
          <p:nvPr>
            <p:ph type="title"/>
          </p:nvPr>
        </p:nvSpPr>
        <p:spPr/>
        <p:txBody>
          <a:bodyPr/>
          <a:lstStyle/>
          <a:p>
            <a:r>
              <a:rPr lang="zh-TW" altLang="en-US" dirty="0" smtClean="0"/>
              <a:t>再看一次</a:t>
            </a:r>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38</a:t>
            </a:fld>
            <a:endParaRPr lang="zh-TW" altLang="en-US"/>
          </a:p>
        </p:txBody>
      </p:sp>
      <p:sp>
        <p:nvSpPr>
          <p:cNvPr id="12" name="文字方塊 11"/>
          <p:cNvSpPr txBox="1"/>
          <p:nvPr/>
        </p:nvSpPr>
        <p:spPr>
          <a:xfrm>
            <a:off x="5088195" y="2971439"/>
            <a:ext cx="4339650" cy="646331"/>
          </a:xfrm>
          <a:prstGeom prst="rect">
            <a:avLst/>
          </a:prstGeom>
          <a:noFill/>
        </p:spPr>
        <p:txBody>
          <a:bodyPr wrap="none" rtlCol="0">
            <a:spAutoFit/>
          </a:bodyPr>
          <a:lstStyle/>
          <a:p>
            <a:r>
              <a:rPr lang="en-US" altLang="zh-TW" sz="3600" dirty="0" smtClean="0">
                <a:solidFill>
                  <a:srgbClr val="FF0000"/>
                </a:solidFill>
                <a:latin typeface="標楷體" panose="03000509000000000000" pitchFamily="65" charset="-120"/>
                <a:ea typeface="標楷體" panose="03000509000000000000" pitchFamily="65" charset="-120"/>
              </a:rPr>
              <a:t>1.</a:t>
            </a:r>
            <a:r>
              <a:rPr lang="zh-TW" altLang="en-US" sz="3600" dirty="0" smtClean="0">
                <a:solidFill>
                  <a:srgbClr val="FF0000"/>
                </a:solidFill>
                <a:latin typeface="標楷體" panose="03000509000000000000" pitchFamily="65" charset="-120"/>
                <a:ea typeface="標楷體" panose="03000509000000000000" pitchFamily="65" charset="-120"/>
              </a:rPr>
              <a:t>輸入給電腦的指令</a:t>
            </a:r>
            <a:endParaRPr lang="zh-TW" altLang="en-US" sz="3600" dirty="0">
              <a:solidFill>
                <a:srgbClr val="FF0000"/>
              </a:solidFill>
              <a:latin typeface="標楷體" panose="03000509000000000000" pitchFamily="65" charset="-120"/>
              <a:ea typeface="標楷體" panose="03000509000000000000" pitchFamily="65" charset="-120"/>
            </a:endParaRPr>
          </a:p>
        </p:txBody>
      </p:sp>
      <p:sp>
        <p:nvSpPr>
          <p:cNvPr id="18" name="文字方塊 17"/>
          <p:cNvSpPr txBox="1"/>
          <p:nvPr/>
        </p:nvSpPr>
        <p:spPr>
          <a:xfrm>
            <a:off x="5088195" y="3752707"/>
            <a:ext cx="2954655" cy="646331"/>
          </a:xfrm>
          <a:prstGeom prst="rect">
            <a:avLst/>
          </a:prstGeom>
          <a:noFill/>
        </p:spPr>
        <p:txBody>
          <a:bodyPr wrap="none" rtlCol="0">
            <a:spAutoFit/>
          </a:bodyPr>
          <a:lstStyle/>
          <a:p>
            <a:r>
              <a:rPr lang="en-US" altLang="zh-TW" sz="3600" dirty="0" smtClean="0">
                <a:solidFill>
                  <a:srgbClr val="FF0000"/>
                </a:solidFill>
                <a:latin typeface="標楷體" panose="03000509000000000000" pitchFamily="65" charset="-120"/>
                <a:ea typeface="標楷體" panose="03000509000000000000" pitchFamily="65" charset="-120"/>
              </a:rPr>
              <a:t>2.</a:t>
            </a:r>
            <a:r>
              <a:rPr lang="zh-TW" altLang="en-US" sz="3600" dirty="0" smtClean="0">
                <a:solidFill>
                  <a:srgbClr val="FF0000"/>
                </a:solidFill>
                <a:latin typeface="標楷體" panose="03000509000000000000" pitchFamily="65" charset="-120"/>
                <a:ea typeface="標楷體" panose="03000509000000000000" pitchFamily="65" charset="-120"/>
              </a:rPr>
              <a:t>被執行指令</a:t>
            </a:r>
            <a:endParaRPr lang="zh-TW" altLang="en-US" sz="3600" dirty="0">
              <a:solidFill>
                <a:srgbClr val="FF0000"/>
              </a:solidFill>
              <a:latin typeface="標楷體" panose="03000509000000000000" pitchFamily="65" charset="-120"/>
              <a:ea typeface="標楷體" panose="03000509000000000000" pitchFamily="65" charset="-120"/>
            </a:endParaRPr>
          </a:p>
        </p:txBody>
      </p:sp>
      <p:cxnSp>
        <p:nvCxnSpPr>
          <p:cNvPr id="21" name="直線單箭頭接點 20"/>
          <p:cNvCxnSpPr/>
          <p:nvPr/>
        </p:nvCxnSpPr>
        <p:spPr>
          <a:xfrm flipH="1" flipV="1">
            <a:off x="4601498" y="2684206"/>
            <a:ext cx="486697" cy="3982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flipH="1">
            <a:off x="4498258" y="4645742"/>
            <a:ext cx="515136" cy="48669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p:nvPr/>
        </p:nvCxnSpPr>
        <p:spPr>
          <a:xfrm flipH="1" flipV="1">
            <a:off x="3880470" y="5751871"/>
            <a:ext cx="721028" cy="1276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文字方塊 29"/>
          <p:cNvSpPr txBox="1"/>
          <p:nvPr/>
        </p:nvSpPr>
        <p:spPr>
          <a:xfrm>
            <a:off x="4831381" y="5457078"/>
            <a:ext cx="2492990" cy="646331"/>
          </a:xfrm>
          <a:prstGeom prst="rect">
            <a:avLst/>
          </a:prstGeom>
          <a:noFill/>
        </p:spPr>
        <p:txBody>
          <a:bodyPr wrap="none" rtlCol="0">
            <a:spAutoFit/>
          </a:bodyPr>
          <a:lstStyle/>
          <a:p>
            <a:r>
              <a:rPr lang="en-US" altLang="zh-TW" sz="3600" dirty="0" smtClean="0">
                <a:solidFill>
                  <a:srgbClr val="FF0000"/>
                </a:solidFill>
                <a:latin typeface="標楷體" panose="03000509000000000000" pitchFamily="65" charset="-120"/>
                <a:ea typeface="標楷體" panose="03000509000000000000" pitchFamily="65" charset="-120"/>
              </a:rPr>
              <a:t>3.</a:t>
            </a:r>
            <a:r>
              <a:rPr lang="zh-TW" altLang="en-US" sz="3600" dirty="0" smtClean="0">
                <a:solidFill>
                  <a:srgbClr val="FF0000"/>
                </a:solidFill>
                <a:latin typeface="標楷體" panose="03000509000000000000" pitchFamily="65" charset="-120"/>
                <a:ea typeface="標楷體" panose="03000509000000000000" pitchFamily="65" charset="-120"/>
              </a:rPr>
              <a:t>輸出結果</a:t>
            </a:r>
            <a:endParaRPr lang="zh-TW" altLang="en-US" sz="3600" dirty="0">
              <a:solidFill>
                <a:srgbClr val="FF0000"/>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3120393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接下來你將進入想像的世界</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39</a:t>
            </a:fld>
            <a:endParaRPr lang="zh-TW" altLang="en-US"/>
          </a:p>
        </p:txBody>
      </p:sp>
      <p:pic>
        <p:nvPicPr>
          <p:cNvPr id="1026" name="Picture 2" descr="「假的」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3323" y="1825625"/>
            <a:ext cx="7772400" cy="4371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0940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Times New Roman" pitchFamily="18" charset="0"/>
                <a:ea typeface="標楷體" panose="03000509000000000000" pitchFamily="65" charset="-120"/>
                <a:cs typeface="Times New Roman" pitchFamily="18" charset="0"/>
              </a:rPr>
              <a:t>大綱</a:t>
            </a:r>
            <a:endParaRPr lang="zh-TW" altLang="en-US" dirty="0">
              <a:latin typeface="Times New Roman" pitchFamily="18" charset="0"/>
              <a:ea typeface="標楷體" panose="03000509000000000000" pitchFamily="65" charset="-120"/>
              <a:cs typeface="Times New Roman" pitchFamily="18" charset="0"/>
            </a:endParaRPr>
          </a:p>
        </p:txBody>
      </p:sp>
      <p:sp>
        <p:nvSpPr>
          <p:cNvPr id="3" name="內容版面配置區 2"/>
          <p:cNvSpPr>
            <a:spLocks noGrp="1"/>
          </p:cNvSpPr>
          <p:nvPr>
            <p:ph idx="1"/>
          </p:nvPr>
        </p:nvSpPr>
        <p:spPr>
          <a:xfrm>
            <a:off x="838201" y="1825625"/>
            <a:ext cx="5672380" cy="4351339"/>
          </a:xfrm>
        </p:spPr>
        <p:txBody>
          <a:bodyPr>
            <a:normAutofit/>
          </a:bodyPr>
          <a:lstStyle/>
          <a:p>
            <a:r>
              <a:rPr lang="zh-TW" altLang="en-US" dirty="0" smtClean="0">
                <a:solidFill>
                  <a:srgbClr val="3333FF"/>
                </a:solidFill>
                <a:latin typeface="Times New Roman" pitchFamily="18" charset="0"/>
                <a:ea typeface="標楷體" panose="03000509000000000000" pitchFamily="65" charset="-120"/>
                <a:cs typeface="Times New Roman" pitchFamily="18" charset="0"/>
              </a:rPr>
              <a:t>課程規劃</a:t>
            </a:r>
            <a:endParaRPr lang="en-US" altLang="zh-TW" dirty="0" smtClean="0">
              <a:solidFill>
                <a:srgbClr val="3333FF"/>
              </a:solidFill>
              <a:latin typeface="Times New Roman" pitchFamily="18" charset="0"/>
              <a:ea typeface="標楷體" panose="03000509000000000000" pitchFamily="65" charset="-120"/>
              <a:cs typeface="Times New Roman" pitchFamily="18" charset="0"/>
            </a:endParaRPr>
          </a:p>
          <a:p>
            <a:pPr lvl="1"/>
            <a:r>
              <a:rPr lang="zh-TW" altLang="en-US" dirty="0" smtClean="0"/>
              <a:t>課程總</a:t>
            </a:r>
            <a:r>
              <a:rPr lang="zh-TW" altLang="en-US" dirty="0"/>
              <a:t>覽</a:t>
            </a:r>
            <a:endParaRPr lang="en-US" altLang="zh-TW" dirty="0"/>
          </a:p>
          <a:p>
            <a:pPr lvl="1"/>
            <a:r>
              <a:rPr lang="zh-TW" altLang="en-US" dirty="0" smtClean="0"/>
              <a:t>課程</a:t>
            </a:r>
            <a:r>
              <a:rPr lang="zh-TW" altLang="en-US" dirty="0"/>
              <a:t>相關</a:t>
            </a:r>
            <a:r>
              <a:rPr lang="zh-TW" altLang="en-US" dirty="0" smtClean="0"/>
              <a:t>事項</a:t>
            </a:r>
            <a:endParaRPr lang="en-US" altLang="zh-TW" dirty="0" smtClean="0"/>
          </a:p>
          <a:p>
            <a:r>
              <a:rPr lang="zh-TW" altLang="en-US" dirty="0" smtClean="0">
                <a:solidFill>
                  <a:srgbClr val="3333FF"/>
                </a:solidFill>
                <a:latin typeface="Times New Roman" pitchFamily="18" charset="0"/>
                <a:ea typeface="標楷體" panose="03000509000000000000" pitchFamily="65" charset="-120"/>
                <a:cs typeface="Times New Roman" pitchFamily="18" charset="0"/>
              </a:rPr>
              <a:t>資料科學現況及趨勢</a:t>
            </a:r>
            <a:endParaRPr lang="en-US" altLang="zh-TW" dirty="0">
              <a:solidFill>
                <a:srgbClr val="3333FF"/>
              </a:solidFill>
              <a:latin typeface="Times New Roman" pitchFamily="18" charset="0"/>
              <a:ea typeface="標楷體" panose="03000509000000000000" pitchFamily="65" charset="-120"/>
              <a:cs typeface="Times New Roman" pitchFamily="18" charset="0"/>
            </a:endParaRPr>
          </a:p>
          <a:p>
            <a:pPr lvl="1"/>
            <a:r>
              <a:rPr lang="zh-TW" altLang="en-US" dirty="0" smtClean="0">
                <a:latin typeface="Times New Roman" pitchFamily="18" charset="0"/>
                <a:ea typeface="標楷體" panose="03000509000000000000" pitchFamily="65" charset="-120"/>
                <a:cs typeface="Times New Roman" pitchFamily="18" charset="0"/>
              </a:rPr>
              <a:t>行銷資料科學定義</a:t>
            </a:r>
            <a:endParaRPr lang="en-US" altLang="zh-TW" dirty="0" smtClean="0">
              <a:latin typeface="Times New Roman" pitchFamily="18" charset="0"/>
              <a:ea typeface="標楷體" panose="03000509000000000000" pitchFamily="65" charset="-120"/>
              <a:cs typeface="Times New Roman" pitchFamily="18" charset="0"/>
            </a:endParaRPr>
          </a:p>
          <a:p>
            <a:pPr lvl="1"/>
            <a:r>
              <a:rPr lang="zh-TW" altLang="en-US" dirty="0" smtClean="0">
                <a:latin typeface="Times New Roman" pitchFamily="18" charset="0"/>
                <a:ea typeface="標楷體" panose="03000509000000000000" pitchFamily="65" charset="-120"/>
                <a:cs typeface="Times New Roman" pitchFamily="18" charset="0"/>
              </a:rPr>
              <a:t>資料科學家怎麼說</a:t>
            </a:r>
            <a:r>
              <a:rPr lang="en-US" altLang="zh-TW" dirty="0" smtClean="0">
                <a:latin typeface="Times New Roman" pitchFamily="18" charset="0"/>
                <a:ea typeface="標楷體" panose="03000509000000000000" pitchFamily="65" charset="-120"/>
                <a:cs typeface="Times New Roman" pitchFamily="18" charset="0"/>
              </a:rPr>
              <a:t>?</a:t>
            </a:r>
          </a:p>
          <a:p>
            <a:r>
              <a:rPr lang="zh-TW" altLang="en-US" dirty="0">
                <a:solidFill>
                  <a:srgbClr val="3333FF"/>
                </a:solidFill>
              </a:rPr>
              <a:t>資料</a:t>
            </a:r>
            <a:r>
              <a:rPr lang="zh-TW" altLang="en-US" dirty="0" smtClean="0">
                <a:solidFill>
                  <a:srgbClr val="3333FF"/>
                </a:solidFill>
              </a:rPr>
              <a:t>科學常用資源</a:t>
            </a:r>
            <a:r>
              <a:rPr lang="zh-TW" altLang="en-US" dirty="0">
                <a:solidFill>
                  <a:srgbClr val="3333FF"/>
                </a:solidFill>
              </a:rPr>
              <a:t>簡介</a:t>
            </a:r>
            <a:endParaRPr lang="en-US" altLang="zh-TW" dirty="0">
              <a:solidFill>
                <a:srgbClr val="3333FF"/>
              </a:solidFill>
            </a:endParaRPr>
          </a:p>
          <a:p>
            <a:pPr lvl="1"/>
            <a:r>
              <a:rPr lang="en-US" altLang="zh-TW" dirty="0" err="1" smtClean="0">
                <a:latin typeface="Times New Roman" pitchFamily="18" charset="0"/>
                <a:ea typeface="標楷體" panose="03000509000000000000" pitchFamily="65" charset="-120"/>
                <a:cs typeface="Times New Roman" pitchFamily="18" charset="0"/>
              </a:rPr>
              <a:t>Github</a:t>
            </a:r>
            <a:endParaRPr lang="en-US" altLang="zh-TW" dirty="0" smtClean="0">
              <a:latin typeface="Times New Roman" pitchFamily="18" charset="0"/>
              <a:ea typeface="標楷體" panose="03000509000000000000" pitchFamily="65" charset="-120"/>
              <a:cs typeface="Times New Roman" pitchFamily="18" charset="0"/>
            </a:endParaRPr>
          </a:p>
          <a:p>
            <a:pPr lvl="1"/>
            <a:r>
              <a:rPr lang="en-US" altLang="zh-TW" dirty="0" err="1" smtClean="0">
                <a:latin typeface="Times New Roman" pitchFamily="18" charset="0"/>
                <a:ea typeface="標楷體" panose="03000509000000000000" pitchFamily="65" charset="-120"/>
                <a:cs typeface="Times New Roman" pitchFamily="18" charset="0"/>
              </a:rPr>
              <a:t>Giteye</a:t>
            </a:r>
            <a:endParaRPr lang="en-US" altLang="zh-TW" dirty="0" smtClean="0">
              <a:latin typeface="Times New Roman" pitchFamily="18" charset="0"/>
              <a:ea typeface="標楷體" panose="03000509000000000000" pitchFamily="65" charset="-120"/>
              <a:cs typeface="Times New Roman" pitchFamily="18" charset="0"/>
            </a:endParaRPr>
          </a:p>
          <a:p>
            <a:pPr lvl="1"/>
            <a:r>
              <a:rPr lang="en-US" altLang="zh-TW" dirty="0" err="1" smtClean="0">
                <a:latin typeface="Times New Roman" pitchFamily="18" charset="0"/>
                <a:ea typeface="標楷體" panose="03000509000000000000" pitchFamily="65" charset="-120"/>
                <a:cs typeface="Times New Roman" pitchFamily="18" charset="0"/>
              </a:rPr>
              <a:t>Kaggle</a:t>
            </a:r>
            <a:endParaRPr lang="en-US" altLang="zh-TW" dirty="0" smtClean="0">
              <a:latin typeface="Times New Roman" pitchFamily="18" charset="0"/>
              <a:ea typeface="標楷體" panose="03000509000000000000" pitchFamily="65" charset="-120"/>
              <a:cs typeface="Times New Roman" pitchFamily="18" charset="0"/>
            </a:endParaRPr>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4</a:t>
            </a:fld>
            <a:endParaRPr lang="zh-TW" altLang="en-US"/>
          </a:p>
        </p:txBody>
      </p:sp>
      <p:sp>
        <p:nvSpPr>
          <p:cNvPr id="6" name="內容版面配置區 2"/>
          <p:cNvSpPr txBox="1"/>
          <p:nvPr/>
        </p:nvSpPr>
        <p:spPr>
          <a:xfrm>
            <a:off x="6510580" y="1825625"/>
            <a:ext cx="5174740" cy="4792151"/>
          </a:xfrm>
          <a:prstGeom prst="rect">
            <a:avLst/>
          </a:prstGeom>
        </p:spPr>
        <p:txBody>
          <a:bodyPr vert="horz" lIns="121917" tIns="60958" rIns="121917" bIns="60958" rtlCol="0">
            <a:normAutofit/>
          </a:bodyPr>
          <a:lstStyle>
            <a:lvl1pPr marL="514350" indent="-514350" algn="l" defTabSz="913765" rtl="0" eaLnBrk="1" latinLnBrk="0" hangingPunct="1">
              <a:lnSpc>
                <a:spcPct val="90000"/>
              </a:lnSpc>
              <a:spcBef>
                <a:spcPts val="1000"/>
              </a:spcBef>
              <a:buClr>
                <a:srgbClr val="3333FF"/>
              </a:buClr>
              <a:buFont typeface="+mj-lt"/>
              <a:buAutoNum type="arabicPeriod"/>
              <a:defRPr sz="2800" kern="1200">
                <a:solidFill>
                  <a:schemeClr val="tx1"/>
                </a:solidFill>
                <a:latin typeface="Times New Roman" pitchFamily="18" charset="0"/>
                <a:ea typeface="標楷體" panose="03000509000000000000" pitchFamily="65" charset="-120"/>
                <a:cs typeface="Times New Roman" pitchFamily="18" charset="0"/>
              </a:defRPr>
            </a:lvl1pPr>
            <a:lvl2pPr marL="914400" indent="-457200" algn="l" defTabSz="913765" rtl="0" eaLnBrk="1" latinLnBrk="0" hangingPunct="1">
              <a:lnSpc>
                <a:spcPct val="90000"/>
              </a:lnSpc>
              <a:spcBef>
                <a:spcPts val="500"/>
              </a:spcBef>
              <a:buFont typeface="+mj-lt"/>
              <a:buAutoNum type="arabicParenR"/>
              <a:defRPr sz="2400" kern="1200">
                <a:solidFill>
                  <a:schemeClr val="tx1"/>
                </a:solidFill>
                <a:latin typeface="Times New Roman" pitchFamily="18" charset="0"/>
                <a:ea typeface="標楷體" panose="03000509000000000000" pitchFamily="65" charset="-120"/>
                <a:cs typeface="Times New Roman" pitchFamily="18" charset="0"/>
              </a:defRPr>
            </a:lvl2pPr>
            <a:lvl3pPr marL="1143000" indent="-228600" algn="l" defTabSz="913765" rtl="0" eaLnBrk="1" latinLnBrk="0" hangingPunct="1">
              <a:lnSpc>
                <a:spcPct val="90000"/>
              </a:lnSpc>
              <a:spcBef>
                <a:spcPts val="500"/>
              </a:spcBef>
              <a:buFont typeface="Arial" charset="0"/>
              <a:buChar char="•"/>
              <a:defRPr sz="2000" kern="1200">
                <a:solidFill>
                  <a:schemeClr val="tx1"/>
                </a:solidFill>
                <a:latin typeface="Times New Roman" pitchFamily="18" charset="0"/>
                <a:ea typeface="標楷體" panose="03000509000000000000" pitchFamily="65" charset="-120"/>
                <a:cs typeface="Times New Roman" pitchFamily="18" charset="0"/>
              </a:defRPr>
            </a:lvl3pPr>
            <a:lvl4pPr marL="1600200" indent="-228600" algn="l" defTabSz="913765" rtl="0" eaLnBrk="1" latinLnBrk="0" hangingPunct="1">
              <a:lnSpc>
                <a:spcPct val="90000"/>
              </a:lnSpc>
              <a:spcBef>
                <a:spcPts val="500"/>
              </a:spcBef>
              <a:buFont typeface="Arial" charset="0"/>
              <a:buChar char="•"/>
              <a:defRPr sz="1800" kern="1200">
                <a:solidFill>
                  <a:schemeClr val="tx1"/>
                </a:solidFill>
                <a:latin typeface="Times New Roman" pitchFamily="18" charset="0"/>
                <a:ea typeface="標楷體" panose="03000509000000000000" pitchFamily="65" charset="-120"/>
                <a:cs typeface="Times New Roman" pitchFamily="18" charset="0"/>
              </a:defRPr>
            </a:lvl4pPr>
            <a:lvl5pPr marL="2057400" indent="-228600" algn="l" defTabSz="913765" rtl="0" eaLnBrk="1" latinLnBrk="0" hangingPunct="1">
              <a:lnSpc>
                <a:spcPct val="90000"/>
              </a:lnSpc>
              <a:spcBef>
                <a:spcPts val="500"/>
              </a:spcBef>
              <a:buFont typeface="Arial" charset="0"/>
              <a:buChar char="•"/>
              <a:defRPr sz="1800" kern="1200">
                <a:solidFill>
                  <a:schemeClr val="tx1"/>
                </a:solidFill>
                <a:latin typeface="Times New Roman" pitchFamily="18" charset="0"/>
                <a:ea typeface="標楷體" panose="03000509000000000000" pitchFamily="65" charset="-120"/>
                <a:cs typeface="Times New Roman" pitchFamily="18" charset="0"/>
              </a:defRPr>
            </a:lvl5pPr>
            <a:lvl6pPr marL="25146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a:buFont typeface="+mj-lt"/>
              <a:buAutoNum type="arabicPeriod" startAt="4"/>
            </a:pPr>
            <a:r>
              <a:rPr lang="zh-TW" altLang="en-US" dirty="0">
                <a:solidFill>
                  <a:srgbClr val="3333FF"/>
                </a:solidFill>
              </a:rPr>
              <a:t>軟體介紹</a:t>
            </a:r>
            <a:endParaRPr lang="en-US" altLang="zh-TW" dirty="0">
              <a:solidFill>
                <a:srgbClr val="3333FF"/>
              </a:solidFill>
            </a:endParaRPr>
          </a:p>
          <a:p>
            <a:pPr lvl="1"/>
            <a:r>
              <a:rPr lang="zh-TW" altLang="en-US" kern="0" dirty="0"/>
              <a:t>為什麼選擇開放軟體</a:t>
            </a:r>
            <a:r>
              <a:rPr lang="en-US" altLang="zh-TW" kern="0" dirty="0"/>
              <a:t>?</a:t>
            </a:r>
          </a:p>
          <a:p>
            <a:pPr lvl="1"/>
            <a:r>
              <a:rPr lang="zh-TW" altLang="en-US" kern="0" dirty="0"/>
              <a:t>付費與開放軟體比較</a:t>
            </a:r>
            <a:endParaRPr lang="en-US" altLang="zh-TW" kern="0" dirty="0"/>
          </a:p>
          <a:p>
            <a:pPr lvl="1"/>
            <a:r>
              <a:rPr lang="zh-TW" altLang="en-US" kern="0" dirty="0"/>
              <a:t>開放軟體</a:t>
            </a:r>
            <a:r>
              <a:rPr lang="zh-TW" altLang="en-US" kern="0" dirty="0" smtClean="0"/>
              <a:t>工作機會</a:t>
            </a:r>
            <a:endParaRPr lang="en-US" altLang="zh-TW" kern="0" dirty="0" smtClean="0"/>
          </a:p>
          <a:p>
            <a:pPr lvl="1"/>
            <a:r>
              <a:rPr lang="zh-TW" altLang="en-US" kern="0" dirty="0" smtClean="0"/>
              <a:t>實作課程選擇的軟體</a:t>
            </a:r>
            <a:endParaRPr lang="en-US" altLang="zh-TW" kern="0" dirty="0" smtClean="0"/>
          </a:p>
          <a:p>
            <a:pPr>
              <a:buAutoNum type="arabicPeriod" startAt="4"/>
            </a:pPr>
            <a:r>
              <a:rPr lang="en-US" altLang="zh-TW" dirty="0">
                <a:solidFill>
                  <a:srgbClr val="3333FF"/>
                </a:solidFill>
              </a:rPr>
              <a:t>R</a:t>
            </a:r>
            <a:r>
              <a:rPr lang="zh-TW" altLang="en-US" dirty="0" smtClean="0">
                <a:solidFill>
                  <a:srgbClr val="3333FF"/>
                </a:solidFill>
              </a:rPr>
              <a:t>語言基礎</a:t>
            </a:r>
            <a:endParaRPr lang="en-US" altLang="zh-TW" dirty="0" smtClean="0">
              <a:solidFill>
                <a:srgbClr val="3333FF"/>
              </a:solidFill>
            </a:endParaRPr>
          </a:p>
          <a:p>
            <a:pPr lvl="1">
              <a:buAutoNum type="arabicPeriod" startAt="3"/>
            </a:pPr>
            <a:endParaRPr lang="en-US" altLang="zh-TW" dirty="0" smtClean="0"/>
          </a:p>
        </p:txBody>
      </p:sp>
      <p:pic>
        <p:nvPicPr>
          <p:cNvPr id="8" name="Picture 2" descr="Image result for pytorch image dem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392" y="1196752"/>
            <a:ext cx="994198" cy="11614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資料型態</a:t>
            </a:r>
            <a:endParaRPr lang="zh-TW" altLang="en-US" dirty="0"/>
          </a:p>
        </p:txBody>
      </p:sp>
      <p:sp>
        <p:nvSpPr>
          <p:cNvPr id="3" name="內容版面配置區 2"/>
          <p:cNvSpPr>
            <a:spLocks noGrp="1"/>
          </p:cNvSpPr>
          <p:nvPr>
            <p:ph idx="1"/>
          </p:nvPr>
        </p:nvSpPr>
        <p:spPr/>
        <p:txBody>
          <a:bodyPr/>
          <a:lstStyle/>
          <a:p>
            <a:r>
              <a:rPr lang="zh-TW" altLang="en-US" dirty="0" smtClean="0"/>
              <a:t>數字</a:t>
            </a:r>
            <a:endParaRPr lang="en-US" altLang="zh-TW" dirty="0" smtClean="0"/>
          </a:p>
          <a:p>
            <a:pPr lvl="1"/>
            <a:r>
              <a:rPr lang="en-US" altLang="zh-TW" dirty="0" smtClean="0"/>
              <a:t>Ex: 1</a:t>
            </a:r>
            <a:r>
              <a:rPr lang="zh-TW" altLang="en-US" dirty="0" smtClean="0"/>
              <a:t>、</a:t>
            </a:r>
            <a:r>
              <a:rPr lang="en-US" altLang="zh-TW" dirty="0" smtClean="0"/>
              <a:t>123456</a:t>
            </a:r>
          </a:p>
          <a:p>
            <a:r>
              <a:rPr lang="zh-TW" altLang="en-US" dirty="0" smtClean="0"/>
              <a:t>小數</a:t>
            </a:r>
            <a:endParaRPr lang="en-US" altLang="zh-TW" dirty="0" smtClean="0"/>
          </a:p>
          <a:p>
            <a:pPr lvl="1"/>
            <a:r>
              <a:rPr lang="en-US" altLang="zh-TW" dirty="0" smtClean="0"/>
              <a:t>Ex:0.137</a:t>
            </a:r>
            <a:r>
              <a:rPr lang="zh-TW" altLang="en-US" dirty="0" smtClean="0"/>
              <a:t>、</a:t>
            </a:r>
            <a:r>
              <a:rPr lang="en-US" altLang="zh-TW" dirty="0" smtClean="0"/>
              <a:t>9487945</a:t>
            </a:r>
          </a:p>
          <a:p>
            <a:r>
              <a:rPr lang="zh-TW" altLang="en-US" dirty="0" smtClean="0"/>
              <a:t>字串</a:t>
            </a:r>
            <a:endParaRPr lang="en-US" altLang="zh-TW" dirty="0" smtClean="0"/>
          </a:p>
          <a:p>
            <a:pPr lvl="1"/>
            <a:r>
              <a:rPr lang="en-US" altLang="zh-TW" dirty="0" smtClean="0"/>
              <a:t>Ex:</a:t>
            </a:r>
            <a:r>
              <a:rPr lang="zh-TW" altLang="en-US" dirty="0" smtClean="0"/>
              <a:t> </a:t>
            </a:r>
            <a:r>
              <a:rPr lang="en-US" altLang="zh-TW" dirty="0"/>
              <a:t>'</a:t>
            </a:r>
            <a:r>
              <a:rPr lang="zh-TW" altLang="en-US" dirty="0" smtClean="0"/>
              <a:t>邊緣人</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40</a:t>
            </a:fld>
            <a:endParaRPr lang="zh-TW" altLang="en-US"/>
          </a:p>
        </p:txBody>
      </p:sp>
      <p:pic>
        <p:nvPicPr>
          <p:cNvPr id="5" name="圖片 4"/>
          <p:cNvPicPr>
            <a:picLocks noChangeAspect="1"/>
          </p:cNvPicPr>
          <p:nvPr/>
        </p:nvPicPr>
        <p:blipFill>
          <a:blip r:embed="rId2"/>
          <a:stretch>
            <a:fillRect/>
          </a:stretch>
        </p:blipFill>
        <p:spPr>
          <a:xfrm>
            <a:off x="7247215" y="1496240"/>
            <a:ext cx="3155430" cy="4640338"/>
          </a:xfrm>
          <a:prstGeom prst="rect">
            <a:avLst/>
          </a:prstGeom>
        </p:spPr>
      </p:pic>
      <p:sp>
        <p:nvSpPr>
          <p:cNvPr id="6" name="文字方塊 5"/>
          <p:cNvSpPr txBox="1"/>
          <p:nvPr/>
        </p:nvSpPr>
        <p:spPr>
          <a:xfrm>
            <a:off x="1118796" y="5141952"/>
            <a:ext cx="5416868" cy="461665"/>
          </a:xfrm>
          <a:prstGeom prst="rect">
            <a:avLst/>
          </a:prstGeom>
          <a:noFill/>
        </p:spPr>
        <p:txBody>
          <a:bodyPr wrap="none" rtlCol="0">
            <a:spAutoFit/>
          </a:bodyPr>
          <a:lstStyle/>
          <a:p>
            <a:r>
              <a:rPr lang="zh-TW" altLang="en-US" sz="2400" dirty="0" smtClean="0">
                <a:latin typeface="標楷體" pitchFamily="65" charset="-120"/>
                <a:ea typeface="標楷體" pitchFamily="65" charset="-120"/>
              </a:rPr>
              <a:t>當然還有很多，但這些是最重要的了</a:t>
            </a:r>
            <a:r>
              <a:rPr lang="zh-TW" altLang="en-US" sz="2400" dirty="0">
                <a:latin typeface="標楷體" pitchFamily="65" charset="-120"/>
                <a:ea typeface="標楷體" pitchFamily="65" charset="-120"/>
              </a:rPr>
              <a:t>！</a:t>
            </a:r>
          </a:p>
        </p:txBody>
      </p:sp>
    </p:spTree>
    <p:extLst>
      <p:ext uri="{BB962C8B-B14F-4D97-AF65-F5344CB8AC3E}">
        <p14:creationId xmlns:p14="http://schemas.microsoft.com/office/powerpoint/2010/main" val="94975357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變數的概念</a:t>
            </a:r>
            <a:endParaRPr lang="zh-TW" altLang="en-US" dirty="0"/>
          </a:p>
        </p:txBody>
      </p:sp>
      <p:sp>
        <p:nvSpPr>
          <p:cNvPr id="3" name="內容版面配置區 2"/>
          <p:cNvSpPr>
            <a:spLocks noGrp="1"/>
          </p:cNvSpPr>
          <p:nvPr>
            <p:ph idx="1"/>
          </p:nvPr>
        </p:nvSpPr>
        <p:spPr/>
        <p:txBody>
          <a:bodyPr/>
          <a:lstStyle/>
          <a:p>
            <a:r>
              <a:rPr lang="zh-TW" altLang="en-US" dirty="0" smtClean="0"/>
              <a:t>一個在記體中的空間，會在給予內容時創建。</a:t>
            </a:r>
            <a:endParaRPr lang="en-US" altLang="zh-TW" dirty="0" smtClean="0"/>
          </a:p>
          <a:p>
            <a:r>
              <a:rPr lang="zh-TW" altLang="en-US" dirty="0" smtClean="0"/>
              <a:t>可以</a:t>
            </a:r>
            <a:r>
              <a:rPr lang="zh-TW" altLang="en-US" b="1" dirty="0" smtClean="0"/>
              <a:t>自己命名</a:t>
            </a:r>
            <a:r>
              <a:rPr lang="zh-TW" altLang="en-US" dirty="0" smtClean="0"/>
              <a:t>。</a:t>
            </a:r>
            <a:endParaRPr lang="en-US" altLang="zh-TW" dirty="0" smtClean="0"/>
          </a:p>
          <a:p>
            <a:r>
              <a:rPr lang="zh-TW" altLang="en-US" dirty="0" smtClean="0"/>
              <a:t>可以存放任何東西。</a:t>
            </a:r>
            <a:endParaRPr lang="en-US" altLang="zh-TW" dirty="0" smtClean="0"/>
          </a:p>
          <a:p>
            <a:r>
              <a:rPr lang="zh-TW" altLang="en-US" dirty="0" smtClean="0"/>
              <a:t>存什麼型態的東西就會變成什麼。</a:t>
            </a:r>
            <a:endParaRPr lang="en-US" altLang="zh-TW" dirty="0" smtClean="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41</a:t>
            </a:fld>
            <a:endParaRPr lang="zh-TW" altLang="en-US"/>
          </a:p>
        </p:txBody>
      </p:sp>
      <p:grpSp>
        <p:nvGrpSpPr>
          <p:cNvPr id="15" name="群組 14"/>
          <p:cNvGrpSpPr/>
          <p:nvPr/>
        </p:nvGrpSpPr>
        <p:grpSpPr>
          <a:xfrm>
            <a:off x="1224117" y="4310677"/>
            <a:ext cx="7152967" cy="1237458"/>
            <a:chOff x="1224117" y="4439264"/>
            <a:chExt cx="7152967" cy="1237458"/>
          </a:xfrm>
        </p:grpSpPr>
        <p:sp>
          <p:nvSpPr>
            <p:cNvPr id="6" name="矩形 5"/>
            <p:cNvSpPr/>
            <p:nvPr/>
          </p:nvSpPr>
          <p:spPr>
            <a:xfrm>
              <a:off x="1224117" y="4467354"/>
              <a:ext cx="7152967" cy="120936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8" name="直線接點 7"/>
            <p:cNvCxnSpPr/>
            <p:nvPr/>
          </p:nvCxnSpPr>
          <p:spPr>
            <a:xfrm>
              <a:off x="2964426" y="4439265"/>
              <a:ext cx="0" cy="1222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5019367" y="4452606"/>
              <a:ext cx="0" cy="1222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a:off x="6602361" y="4439264"/>
              <a:ext cx="0" cy="1222709"/>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 name="文字方塊 13"/>
          <p:cNvSpPr txBox="1"/>
          <p:nvPr/>
        </p:nvSpPr>
        <p:spPr>
          <a:xfrm>
            <a:off x="9011973" y="4750707"/>
            <a:ext cx="1338828" cy="369332"/>
          </a:xfrm>
          <a:prstGeom prst="rect">
            <a:avLst/>
          </a:prstGeom>
          <a:noFill/>
        </p:spPr>
        <p:txBody>
          <a:bodyPr wrap="none" rtlCol="0">
            <a:spAutoFit/>
          </a:bodyPr>
          <a:lstStyle/>
          <a:p>
            <a:r>
              <a:rPr lang="zh-TW" altLang="en-US" dirty="0" smtClean="0">
                <a:latin typeface="標楷體" pitchFamily="65" charset="-120"/>
                <a:ea typeface="標楷體" pitchFamily="65" charset="-120"/>
              </a:rPr>
              <a:t>記憶體空間</a:t>
            </a:r>
            <a:endParaRPr lang="zh-TW" altLang="en-US" dirty="0">
              <a:latin typeface="標楷體" pitchFamily="65" charset="-120"/>
              <a:ea typeface="標楷體" pitchFamily="65" charset="-120"/>
            </a:endParaRPr>
          </a:p>
        </p:txBody>
      </p:sp>
      <p:sp>
        <p:nvSpPr>
          <p:cNvPr id="16" name="文字方塊 15"/>
          <p:cNvSpPr txBox="1"/>
          <p:nvPr/>
        </p:nvSpPr>
        <p:spPr>
          <a:xfrm>
            <a:off x="1859006" y="5718431"/>
            <a:ext cx="306494" cy="369332"/>
          </a:xfrm>
          <a:prstGeom prst="rect">
            <a:avLst/>
          </a:prstGeom>
          <a:noFill/>
        </p:spPr>
        <p:txBody>
          <a:bodyPr wrap="none" rtlCol="0">
            <a:spAutoFit/>
          </a:bodyPr>
          <a:lstStyle/>
          <a:p>
            <a:r>
              <a:rPr lang="en-US" altLang="zh-TW" dirty="0" smtClean="0"/>
              <a:t>a</a:t>
            </a:r>
            <a:endParaRPr lang="zh-TW" altLang="en-US" dirty="0"/>
          </a:p>
        </p:txBody>
      </p:sp>
      <p:sp>
        <p:nvSpPr>
          <p:cNvPr id="17" name="文字方塊 16"/>
          <p:cNvSpPr txBox="1"/>
          <p:nvPr/>
        </p:nvSpPr>
        <p:spPr>
          <a:xfrm>
            <a:off x="1859006" y="4712618"/>
            <a:ext cx="352982" cy="461665"/>
          </a:xfrm>
          <a:prstGeom prst="rect">
            <a:avLst/>
          </a:prstGeom>
          <a:noFill/>
        </p:spPr>
        <p:txBody>
          <a:bodyPr wrap="none" rtlCol="0">
            <a:spAutoFit/>
          </a:bodyPr>
          <a:lstStyle/>
          <a:p>
            <a:r>
              <a:rPr lang="en-US" altLang="zh-TW" sz="2400" dirty="0" smtClean="0"/>
              <a:t>1</a:t>
            </a:r>
            <a:endParaRPr lang="zh-TW" altLang="en-US" sz="2400" dirty="0"/>
          </a:p>
        </p:txBody>
      </p:sp>
      <p:sp>
        <p:nvSpPr>
          <p:cNvPr id="18" name="文字方塊 17"/>
          <p:cNvSpPr txBox="1"/>
          <p:nvPr/>
        </p:nvSpPr>
        <p:spPr>
          <a:xfrm>
            <a:off x="3106989" y="4681841"/>
            <a:ext cx="1895071" cy="523220"/>
          </a:xfrm>
          <a:prstGeom prst="rect">
            <a:avLst/>
          </a:prstGeom>
          <a:noFill/>
        </p:spPr>
        <p:txBody>
          <a:bodyPr wrap="none" rtlCol="0">
            <a:spAutoFit/>
          </a:bodyPr>
          <a:lstStyle/>
          <a:p>
            <a:r>
              <a:rPr lang="en-US" altLang="zh-TW" sz="2800" dirty="0">
                <a:latin typeface="Times New Roman" panose="02020603050405020304" pitchFamily="18" charset="0"/>
                <a:cs typeface="Times New Roman" panose="02020603050405020304" pitchFamily="18" charset="0"/>
              </a:rPr>
              <a:t>'</a:t>
            </a:r>
            <a:r>
              <a:rPr lang="zh-TW" altLang="en-US" sz="2800" dirty="0" smtClean="0">
                <a:latin typeface="標楷體" panose="03000509000000000000" pitchFamily="65" charset="-120"/>
                <a:ea typeface="標楷體" panose="03000509000000000000" pitchFamily="65" charset="-120"/>
                <a:cs typeface="Times New Roman" panose="02020603050405020304" pitchFamily="18" charset="0"/>
              </a:rPr>
              <a:t>傻眼貓</a:t>
            </a:r>
            <a:r>
              <a:rPr lang="zh-TW" altLang="en-US" sz="2800" dirty="0">
                <a:latin typeface="標楷體" panose="03000509000000000000" pitchFamily="65" charset="-120"/>
                <a:ea typeface="標楷體" panose="03000509000000000000" pitchFamily="65" charset="-120"/>
                <a:cs typeface="Times New Roman" panose="02020603050405020304" pitchFamily="18" charset="0"/>
              </a:rPr>
              <a:t>咪</a:t>
            </a:r>
            <a:r>
              <a:rPr lang="zh-TW" altLang="en-US" sz="2800" dirty="0" smtClean="0">
                <a:latin typeface="Times New Roman" panose="02020603050405020304" pitchFamily="18" charset="0"/>
                <a:cs typeface="Times New Roman" panose="02020603050405020304" pitchFamily="18" charset="0"/>
              </a:rPr>
              <a:t> </a:t>
            </a:r>
            <a:r>
              <a:rPr lang="en-US" altLang="zh-TW" sz="2800" dirty="0" smtClean="0">
                <a:latin typeface="Times New Roman" panose="02020603050405020304" pitchFamily="18" charset="0"/>
                <a:cs typeface="Times New Roman" panose="02020603050405020304" pitchFamily="18" charset="0"/>
              </a:rPr>
              <a:t>'</a:t>
            </a:r>
            <a:endParaRPr lang="zh-TW" altLang="en-US" sz="2800" dirty="0">
              <a:latin typeface="Times New Roman" panose="02020603050405020304" pitchFamily="18" charset="0"/>
              <a:cs typeface="Times New Roman" panose="02020603050405020304" pitchFamily="18" charset="0"/>
            </a:endParaRPr>
          </a:p>
        </p:txBody>
      </p:sp>
      <p:sp>
        <p:nvSpPr>
          <p:cNvPr id="19" name="文字方塊 18"/>
          <p:cNvSpPr txBox="1"/>
          <p:nvPr/>
        </p:nvSpPr>
        <p:spPr>
          <a:xfrm>
            <a:off x="3511354" y="5718431"/>
            <a:ext cx="907428" cy="369332"/>
          </a:xfrm>
          <a:prstGeom prst="rect">
            <a:avLst/>
          </a:prstGeom>
          <a:noFill/>
        </p:spPr>
        <p:txBody>
          <a:bodyPr wrap="none" rtlCol="0">
            <a:spAutoFit/>
          </a:bodyPr>
          <a:lstStyle/>
          <a:p>
            <a:r>
              <a:rPr lang="en-US" altLang="zh-TW" dirty="0" err="1" smtClean="0"/>
              <a:t>yeeeee</a:t>
            </a:r>
            <a:endParaRPr lang="zh-TW" altLang="en-US" dirty="0"/>
          </a:p>
        </p:txBody>
      </p:sp>
      <p:sp>
        <p:nvSpPr>
          <p:cNvPr id="20" name="文字方塊 19"/>
          <p:cNvSpPr txBox="1"/>
          <p:nvPr/>
        </p:nvSpPr>
        <p:spPr>
          <a:xfrm>
            <a:off x="9127389" y="5718431"/>
            <a:ext cx="1107996" cy="369332"/>
          </a:xfrm>
          <a:prstGeom prst="rect">
            <a:avLst/>
          </a:prstGeom>
          <a:noFill/>
        </p:spPr>
        <p:txBody>
          <a:bodyPr wrap="none" rtlCol="0">
            <a:spAutoFit/>
          </a:bodyPr>
          <a:lstStyle/>
          <a:p>
            <a:r>
              <a:rPr lang="zh-TW" altLang="en-US" dirty="0" smtClean="0">
                <a:latin typeface="標楷體" pitchFamily="65" charset="-120"/>
                <a:ea typeface="標楷體" pitchFamily="65" charset="-120"/>
              </a:rPr>
              <a:t>變數名</a:t>
            </a:r>
            <a:r>
              <a:rPr lang="zh-TW" altLang="en-US" dirty="0">
                <a:latin typeface="標楷體" pitchFamily="65" charset="-120"/>
                <a:ea typeface="標楷體" pitchFamily="65" charset="-120"/>
              </a:rPr>
              <a:t>稱</a:t>
            </a:r>
          </a:p>
        </p:txBody>
      </p:sp>
      <p:sp>
        <p:nvSpPr>
          <p:cNvPr id="21" name="文字方塊 20"/>
          <p:cNvSpPr txBox="1"/>
          <p:nvPr/>
        </p:nvSpPr>
        <p:spPr>
          <a:xfrm>
            <a:off x="5352722" y="4696589"/>
            <a:ext cx="813043" cy="523220"/>
          </a:xfrm>
          <a:prstGeom prst="rect">
            <a:avLst/>
          </a:prstGeom>
          <a:noFill/>
        </p:spPr>
        <p:txBody>
          <a:bodyPr wrap="none" rtlCol="0">
            <a:spAutoFit/>
          </a:bodyPr>
          <a:lstStyle/>
          <a:p>
            <a:r>
              <a:rPr lang="en-US" altLang="zh-TW" sz="2800" dirty="0" smtClean="0">
                <a:latin typeface="Times New Roman" panose="02020603050405020304" pitchFamily="18" charset="0"/>
                <a:cs typeface="Times New Roman" panose="02020603050405020304" pitchFamily="18" charset="0"/>
              </a:rPr>
              <a:t>0.87</a:t>
            </a:r>
            <a:endParaRPr lang="zh-TW" altLang="en-US" sz="2800" dirty="0">
              <a:latin typeface="Times New Roman" panose="02020603050405020304" pitchFamily="18" charset="0"/>
              <a:cs typeface="Times New Roman" panose="02020603050405020304" pitchFamily="18" charset="0"/>
            </a:endParaRPr>
          </a:p>
        </p:txBody>
      </p:sp>
      <p:sp>
        <p:nvSpPr>
          <p:cNvPr id="22" name="文字方塊 21"/>
          <p:cNvSpPr txBox="1"/>
          <p:nvPr/>
        </p:nvSpPr>
        <p:spPr>
          <a:xfrm>
            <a:off x="5431509" y="5768160"/>
            <a:ext cx="722121" cy="369332"/>
          </a:xfrm>
          <a:prstGeom prst="rect">
            <a:avLst/>
          </a:prstGeom>
          <a:noFill/>
        </p:spPr>
        <p:txBody>
          <a:bodyPr wrap="none" rtlCol="0">
            <a:spAutoFit/>
          </a:bodyPr>
          <a:lstStyle/>
          <a:p>
            <a:r>
              <a:rPr lang="en-US" altLang="zh-TW" dirty="0" smtClean="0"/>
              <a:t>score</a:t>
            </a:r>
            <a:endParaRPr lang="zh-TW" altLang="en-US" dirty="0"/>
          </a:p>
        </p:txBody>
      </p:sp>
      <p:sp>
        <p:nvSpPr>
          <p:cNvPr id="24" name="文字方塊 23"/>
          <p:cNvSpPr txBox="1"/>
          <p:nvPr/>
        </p:nvSpPr>
        <p:spPr>
          <a:xfrm>
            <a:off x="7166357" y="5768160"/>
            <a:ext cx="540533" cy="369332"/>
          </a:xfrm>
          <a:prstGeom prst="rect">
            <a:avLst/>
          </a:prstGeom>
          <a:noFill/>
        </p:spPr>
        <p:txBody>
          <a:bodyPr wrap="none" rtlCol="0">
            <a:spAutoFit/>
          </a:bodyPr>
          <a:lstStyle/>
          <a:p>
            <a:r>
              <a:rPr lang="en-US" altLang="zh-TW" dirty="0" err="1" smtClean="0"/>
              <a:t>abc</a:t>
            </a:r>
            <a:endParaRPr lang="zh-TW" altLang="en-US" dirty="0"/>
          </a:p>
        </p:txBody>
      </p:sp>
      <p:sp>
        <p:nvSpPr>
          <p:cNvPr id="25" name="文字方塊 24"/>
          <p:cNvSpPr txBox="1"/>
          <p:nvPr/>
        </p:nvSpPr>
        <p:spPr>
          <a:xfrm>
            <a:off x="7256299" y="4743286"/>
            <a:ext cx="402674" cy="523220"/>
          </a:xfrm>
          <a:prstGeom prst="rect">
            <a:avLst/>
          </a:prstGeom>
          <a:noFill/>
        </p:spPr>
        <p:txBody>
          <a:bodyPr wrap="none" rtlCol="0">
            <a:spAutoFit/>
          </a:bodyPr>
          <a:lstStyle/>
          <a:p>
            <a:r>
              <a:rPr lang="en-US" altLang="zh-TW" sz="2800" dirty="0" smtClean="0">
                <a:latin typeface="Times New Roman" panose="02020603050405020304" pitchFamily="18" charset="0"/>
                <a:cs typeface="Times New Roman" panose="02020603050405020304" pitchFamily="18" charset="0"/>
              </a:rPr>
              <a:t>'</a:t>
            </a:r>
            <a:r>
              <a:rPr lang="zh-TW" altLang="en-US" sz="2800" dirty="0" smtClean="0">
                <a:latin typeface="Times New Roman" panose="02020603050405020304" pitchFamily="18" charset="0"/>
                <a:cs typeface="Times New Roman" panose="02020603050405020304" pitchFamily="18" charset="0"/>
              </a:rPr>
              <a:t> </a:t>
            </a:r>
            <a:r>
              <a:rPr lang="en-US" altLang="zh-TW" sz="2800" dirty="0" smtClean="0">
                <a:latin typeface="Times New Roman" panose="02020603050405020304" pitchFamily="18" charset="0"/>
                <a:cs typeface="Times New Roman" panose="02020603050405020304" pitchFamily="18" charset="0"/>
              </a:rPr>
              <a:t>'</a:t>
            </a:r>
            <a:endParaRPr lang="zh-TW"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1613608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等於 與 箭頭</a:t>
            </a:r>
            <a:endParaRPr lang="zh-TW" altLang="en-US" dirty="0"/>
          </a:p>
        </p:txBody>
      </p:sp>
      <p:sp>
        <p:nvSpPr>
          <p:cNvPr id="3" name="內容版面配置區 2"/>
          <p:cNvSpPr>
            <a:spLocks noGrp="1"/>
          </p:cNvSpPr>
          <p:nvPr>
            <p:ph idx="1"/>
          </p:nvPr>
        </p:nvSpPr>
        <p:spPr/>
        <p:txBody>
          <a:bodyPr/>
          <a:lstStyle/>
          <a:p>
            <a:r>
              <a:rPr lang="zh-TW" altLang="en-US" dirty="0" smtClean="0"/>
              <a:t>把右邊執行結果存到左邊的變數裡。</a:t>
            </a:r>
            <a:endParaRPr lang="en-US" altLang="zh-TW" dirty="0" smtClean="0"/>
          </a:p>
          <a:p>
            <a:r>
              <a:rPr lang="zh-TW" altLang="en-US" dirty="0" smtClean="0"/>
              <a:t>等於 與箭頭是不一樣的東西。</a:t>
            </a:r>
            <a:endParaRPr lang="en-US" altLang="zh-TW" dirty="0" smtClean="0"/>
          </a:p>
          <a:p>
            <a:r>
              <a:rPr lang="zh-TW" altLang="en-US" dirty="0" smtClean="0"/>
              <a:t>初學者只要記得都使用箭頭就對了。</a:t>
            </a:r>
            <a:endParaRPr lang="en-US" altLang="zh-TW" dirty="0" smtClean="0"/>
          </a:p>
          <a:p>
            <a:r>
              <a:rPr lang="en-US" altLang="zh-TW" dirty="0"/>
              <a:t>Ex	:</a:t>
            </a:r>
            <a:r>
              <a:rPr lang="zh-TW" altLang="en-US" dirty="0"/>
              <a:t>  </a:t>
            </a:r>
            <a:r>
              <a:rPr lang="en-US" altLang="zh-TW" dirty="0"/>
              <a:t>a = 1  </a:t>
            </a:r>
            <a:r>
              <a:rPr lang="zh-TW" altLang="en-US" dirty="0"/>
              <a:t>、 </a:t>
            </a:r>
            <a:r>
              <a:rPr lang="en-US" altLang="zh-TW" dirty="0"/>
              <a:t>b </a:t>
            </a:r>
            <a:r>
              <a:rPr lang="en-US" altLang="zh-TW" dirty="0" smtClean="0"/>
              <a:t>&lt;-2</a:t>
            </a:r>
          </a:p>
          <a:p>
            <a:endParaRPr lang="en-US" altLang="zh-TW"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42</a:t>
            </a:fld>
            <a:endParaRPr lang="zh-TW"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9159" y="1753495"/>
            <a:ext cx="2670290" cy="4360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3265338" y="4286747"/>
            <a:ext cx="1183342" cy="9574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p:cNvSpPr txBox="1"/>
          <p:nvPr/>
        </p:nvSpPr>
        <p:spPr>
          <a:xfrm>
            <a:off x="3703762" y="5525905"/>
            <a:ext cx="306494" cy="369332"/>
          </a:xfrm>
          <a:prstGeom prst="rect">
            <a:avLst/>
          </a:prstGeom>
          <a:noFill/>
        </p:spPr>
        <p:txBody>
          <a:bodyPr wrap="none" rtlCol="0">
            <a:spAutoFit/>
          </a:bodyPr>
          <a:lstStyle/>
          <a:p>
            <a:r>
              <a:rPr lang="en-US" altLang="zh-TW" dirty="0" smtClean="0"/>
              <a:t>a</a:t>
            </a:r>
            <a:endParaRPr lang="zh-TW" altLang="en-US" dirty="0"/>
          </a:p>
        </p:txBody>
      </p:sp>
      <p:sp>
        <p:nvSpPr>
          <p:cNvPr id="8" name="文字方塊 7"/>
          <p:cNvSpPr txBox="1"/>
          <p:nvPr/>
        </p:nvSpPr>
        <p:spPr>
          <a:xfrm>
            <a:off x="5176684" y="4580796"/>
            <a:ext cx="311304" cy="369332"/>
          </a:xfrm>
          <a:prstGeom prst="rect">
            <a:avLst/>
          </a:prstGeom>
          <a:noFill/>
        </p:spPr>
        <p:txBody>
          <a:bodyPr wrap="none" rtlCol="0">
            <a:spAutoFit/>
          </a:bodyPr>
          <a:lstStyle/>
          <a:p>
            <a:r>
              <a:rPr lang="en-US" altLang="zh-TW" dirty="0" smtClean="0"/>
              <a:t>1</a:t>
            </a:r>
            <a:endParaRPr lang="zh-TW" altLang="en-US" dirty="0"/>
          </a:p>
        </p:txBody>
      </p:sp>
    </p:spTree>
    <p:extLst>
      <p:ext uri="{BB962C8B-B14F-4D97-AF65-F5344CB8AC3E}">
        <p14:creationId xmlns:p14="http://schemas.microsoft.com/office/powerpoint/2010/main" val="171402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1" nodeType="clickEffect">
                                  <p:stCondLst>
                                    <p:cond delay="0"/>
                                  </p:stCondLst>
                                  <p:childTnLst>
                                    <p:animMotion origin="layout" path="M 2.08333E-7 2.59259E-6 L -0.12161 -0.00255 " pathEditMode="relative" rAng="0" ptsTypes="AA">
                                      <p:cBhvr>
                                        <p:cTn id="14" dur="2000" fill="hold"/>
                                        <p:tgtEl>
                                          <p:spTgt spid="8"/>
                                        </p:tgtEl>
                                        <p:attrNameLst>
                                          <p:attrName>ppt_x</p:attrName>
                                          <p:attrName>ppt_y</p:attrName>
                                        </p:attrNameLst>
                                      </p:cBhvr>
                                      <p:rCtr x="-6081" y="-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8"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Function </a:t>
            </a:r>
            <a:r>
              <a:rPr lang="zh-TW" altLang="en-US" dirty="0" smtClean="0"/>
              <a:t>概念</a:t>
            </a:r>
            <a:endParaRPr lang="zh-TW" altLang="en-US" dirty="0"/>
          </a:p>
        </p:txBody>
      </p:sp>
      <p:sp>
        <p:nvSpPr>
          <p:cNvPr id="4" name="投影片編號版面配置區 3"/>
          <p:cNvSpPr>
            <a:spLocks noGrp="1"/>
          </p:cNvSpPr>
          <p:nvPr>
            <p:ph type="sldNum" sz="quarter" idx="12"/>
          </p:nvPr>
        </p:nvSpPr>
        <p:spPr/>
        <p:txBody>
          <a:bodyPr/>
          <a:lstStyle/>
          <a:p>
            <a:fld id="{0105A47A-F4FC-4E73-B27A-4B82A4F18EF2}" type="slidenum">
              <a:rPr lang="zh-TW" altLang="en-US" smtClean="0">
                <a:latin typeface="Times New Roman" panose="02020603050405020304" pitchFamily="18" charset="0"/>
                <a:ea typeface="標楷體" panose="03000509000000000000" pitchFamily="65" charset="-120"/>
              </a:rPr>
              <a:pPr/>
              <a:t>43</a:t>
            </a:fld>
            <a:endParaRPr lang="zh-TW" altLang="en-US">
              <a:latin typeface="Times New Roman" panose="02020603050405020304" pitchFamily="18" charset="0"/>
              <a:ea typeface="標楷體" panose="03000509000000000000" pitchFamily="65" charset="-120"/>
            </a:endParaRPr>
          </a:p>
        </p:txBody>
      </p:sp>
      <p:grpSp>
        <p:nvGrpSpPr>
          <p:cNvPr id="16" name="群組 15"/>
          <p:cNvGrpSpPr/>
          <p:nvPr/>
        </p:nvGrpSpPr>
        <p:grpSpPr>
          <a:xfrm>
            <a:off x="970499" y="1992720"/>
            <a:ext cx="10030691" cy="1849146"/>
            <a:chOff x="838200" y="2520753"/>
            <a:chExt cx="10030691" cy="1849146"/>
          </a:xfrm>
        </p:grpSpPr>
        <p:sp>
          <p:nvSpPr>
            <p:cNvPr id="5" name="文字方塊 4"/>
            <p:cNvSpPr txBox="1"/>
            <p:nvPr/>
          </p:nvSpPr>
          <p:spPr>
            <a:xfrm>
              <a:off x="838200" y="3390830"/>
              <a:ext cx="10030691" cy="979069"/>
            </a:xfrm>
            <a:prstGeom prst="rect">
              <a:avLst/>
            </a:prstGeom>
            <a:noFill/>
            <a:ln>
              <a:noFill/>
            </a:ln>
          </p:spPr>
          <p:txBody>
            <a:bodyPr wrap="square" lIns="180000" tIns="180000" rIns="180000" bIns="180000" rtlCol="0">
              <a:spAutoFit/>
            </a:bodyPr>
            <a:lstStyle/>
            <a:p>
              <a:r>
                <a:rPr lang="en-US" altLang="zh-TW" sz="4000" dirty="0" err="1" smtClean="0">
                  <a:latin typeface="Times New Roman" panose="02020603050405020304" pitchFamily="18" charset="0"/>
                  <a:ea typeface="標楷體" panose="03000509000000000000" pitchFamily="65" charset="-120"/>
                </a:rPr>
                <a:t>saveInPC</a:t>
              </a:r>
              <a:r>
                <a:rPr lang="en-US" altLang="zh-TW" sz="4000" dirty="0" smtClean="0">
                  <a:latin typeface="Times New Roman" panose="02020603050405020304" pitchFamily="18" charset="0"/>
                  <a:ea typeface="標楷體" panose="03000509000000000000" pitchFamily="65" charset="-120"/>
                </a:rPr>
                <a:t> </a:t>
              </a:r>
              <a:r>
                <a:rPr lang="en-US" altLang="zh-TW" sz="4000" dirty="0" smtClean="0">
                  <a:solidFill>
                    <a:schemeClr val="accent5"/>
                  </a:solidFill>
                  <a:latin typeface="Times New Roman" panose="02020603050405020304" pitchFamily="18" charset="0"/>
                  <a:ea typeface="標楷體" panose="03000509000000000000" pitchFamily="65" charset="-120"/>
                </a:rPr>
                <a:t>&lt;-</a:t>
              </a:r>
              <a:r>
                <a:rPr lang="en-US" altLang="zh-TW" sz="4000" dirty="0" smtClean="0">
                  <a:latin typeface="Times New Roman" panose="02020603050405020304" pitchFamily="18" charset="0"/>
                  <a:ea typeface="標楷體" panose="03000509000000000000" pitchFamily="65" charset="-120"/>
                </a:rPr>
                <a:t> </a:t>
              </a:r>
              <a:r>
                <a:rPr lang="en-US" altLang="zh-TW" sz="4000" dirty="0" err="1" smtClean="0">
                  <a:solidFill>
                    <a:schemeClr val="accent2"/>
                  </a:solidFill>
                  <a:latin typeface="Times New Roman" panose="02020603050405020304" pitchFamily="18" charset="0"/>
                  <a:ea typeface="標楷體" panose="03000509000000000000" pitchFamily="65" charset="-120"/>
                </a:rPr>
                <a:t>functionName</a:t>
              </a:r>
              <a:r>
                <a:rPr lang="en-US" altLang="zh-TW" sz="4000" dirty="0" smtClean="0">
                  <a:solidFill>
                    <a:schemeClr val="accent5"/>
                  </a:solidFill>
                  <a:latin typeface="Times New Roman" panose="02020603050405020304" pitchFamily="18" charset="0"/>
                  <a:ea typeface="標楷體" panose="03000509000000000000" pitchFamily="65" charset="-120"/>
                </a:rPr>
                <a:t>(</a:t>
              </a:r>
              <a:r>
                <a:rPr lang="en-US" altLang="zh-TW" sz="4000" dirty="0" smtClean="0">
                  <a:latin typeface="Times New Roman" panose="02020603050405020304" pitchFamily="18" charset="0"/>
                  <a:ea typeface="標楷體" panose="03000509000000000000" pitchFamily="65" charset="-120"/>
                </a:rPr>
                <a:t> var1,var2,… </a:t>
              </a:r>
              <a:r>
                <a:rPr lang="en-US" altLang="zh-TW" sz="4000" dirty="0" smtClean="0">
                  <a:solidFill>
                    <a:schemeClr val="accent5"/>
                  </a:solidFill>
                  <a:latin typeface="Times New Roman" panose="02020603050405020304" pitchFamily="18" charset="0"/>
                  <a:ea typeface="標楷體" panose="03000509000000000000" pitchFamily="65" charset="-120"/>
                </a:rPr>
                <a:t>)</a:t>
              </a:r>
              <a:r>
                <a:rPr lang="en-US" altLang="zh-TW" sz="4000" dirty="0" smtClean="0">
                  <a:latin typeface="Times New Roman" panose="02020603050405020304" pitchFamily="18" charset="0"/>
                  <a:ea typeface="標楷體" panose="03000509000000000000" pitchFamily="65" charset="-120"/>
                </a:rPr>
                <a:t> </a:t>
              </a:r>
              <a:endParaRPr lang="zh-TW" altLang="en-US" sz="4000" dirty="0">
                <a:latin typeface="Times New Roman" panose="02020603050405020304" pitchFamily="18" charset="0"/>
                <a:ea typeface="標楷體" panose="03000509000000000000" pitchFamily="65" charset="-120"/>
              </a:endParaRPr>
            </a:p>
          </p:txBody>
        </p:sp>
        <p:sp>
          <p:nvSpPr>
            <p:cNvPr id="6" name="文字方塊 5"/>
            <p:cNvSpPr txBox="1"/>
            <p:nvPr/>
          </p:nvSpPr>
          <p:spPr>
            <a:xfrm>
              <a:off x="1107584" y="2551004"/>
              <a:ext cx="1723549" cy="461665"/>
            </a:xfrm>
            <a:prstGeom prst="rect">
              <a:avLst/>
            </a:prstGeom>
            <a:noFill/>
          </p:spPr>
          <p:txBody>
            <a:bodyPr wrap="none" rtlCol="0">
              <a:spAutoFit/>
            </a:bodyPr>
            <a:lstStyle/>
            <a:p>
              <a:r>
                <a:rPr lang="zh-TW" altLang="en-US" sz="2400" dirty="0" smtClean="0">
                  <a:solidFill>
                    <a:schemeClr val="accent5">
                      <a:lumMod val="50000"/>
                    </a:schemeClr>
                  </a:solidFill>
                  <a:latin typeface="Times New Roman" panose="02020603050405020304" pitchFamily="18" charset="0"/>
                  <a:ea typeface="標楷體" panose="03000509000000000000" pitchFamily="65" charset="-120"/>
                </a:rPr>
                <a:t>儲存的變數</a:t>
              </a:r>
              <a:endParaRPr lang="zh-TW" altLang="en-US" sz="2400" dirty="0">
                <a:solidFill>
                  <a:schemeClr val="accent5">
                    <a:lumMod val="50000"/>
                  </a:schemeClr>
                </a:solidFill>
                <a:latin typeface="Times New Roman" panose="02020603050405020304" pitchFamily="18" charset="0"/>
                <a:ea typeface="標楷體" panose="03000509000000000000" pitchFamily="65" charset="-120"/>
              </a:endParaRPr>
            </a:p>
          </p:txBody>
        </p:sp>
        <p:sp>
          <p:nvSpPr>
            <p:cNvPr id="7" name="文字方塊 6"/>
            <p:cNvSpPr txBox="1"/>
            <p:nvPr/>
          </p:nvSpPr>
          <p:spPr>
            <a:xfrm>
              <a:off x="4936489" y="2526233"/>
              <a:ext cx="1415772" cy="461665"/>
            </a:xfrm>
            <a:prstGeom prst="rect">
              <a:avLst/>
            </a:prstGeom>
            <a:noFill/>
          </p:spPr>
          <p:txBody>
            <a:bodyPr wrap="none" rtlCol="0">
              <a:spAutoFit/>
            </a:bodyPr>
            <a:lstStyle>
              <a:defPPr>
                <a:defRPr lang="zh-TW"/>
              </a:defPPr>
              <a:lvl1pPr>
                <a:defRPr sz="2400">
                  <a:solidFill>
                    <a:schemeClr val="accent5">
                      <a:lumMod val="50000"/>
                    </a:schemeClr>
                  </a:solidFill>
                  <a:latin typeface="微軟正黑體" panose="020B0604030504040204" pitchFamily="34" charset="-120"/>
                  <a:ea typeface="微軟正黑體" panose="020B0604030504040204" pitchFamily="34" charset="-120"/>
                </a:defRPr>
              </a:lvl1pPr>
            </a:lstStyle>
            <a:p>
              <a:r>
                <a:rPr lang="zh-TW" altLang="en-US" dirty="0">
                  <a:latin typeface="Times New Roman" panose="02020603050405020304" pitchFamily="18" charset="0"/>
                  <a:ea typeface="標楷體" panose="03000509000000000000" pitchFamily="65" charset="-120"/>
                </a:rPr>
                <a:t>函數名稱</a:t>
              </a:r>
            </a:p>
          </p:txBody>
        </p:sp>
        <p:sp>
          <p:nvSpPr>
            <p:cNvPr id="8" name="文字方塊 7"/>
            <p:cNvSpPr txBox="1"/>
            <p:nvPr/>
          </p:nvSpPr>
          <p:spPr>
            <a:xfrm>
              <a:off x="7124638" y="2551004"/>
              <a:ext cx="978153" cy="461665"/>
            </a:xfrm>
            <a:prstGeom prst="rect">
              <a:avLst/>
            </a:prstGeom>
            <a:noFill/>
          </p:spPr>
          <p:txBody>
            <a:bodyPr wrap="none" rtlCol="0">
              <a:spAutoFit/>
            </a:bodyPr>
            <a:lstStyle>
              <a:defPPr>
                <a:defRPr lang="zh-TW"/>
              </a:defPPr>
              <a:lvl1pPr>
                <a:defRPr sz="2400">
                  <a:solidFill>
                    <a:schemeClr val="accent5">
                      <a:lumMod val="50000"/>
                    </a:schemeClr>
                  </a:solidFill>
                  <a:latin typeface="微軟正黑體" panose="020B0604030504040204" pitchFamily="34" charset="-120"/>
                  <a:ea typeface="微軟正黑體" panose="020B0604030504040204" pitchFamily="34" charset="-120"/>
                </a:defRPr>
              </a:lvl1pPr>
            </a:lstStyle>
            <a:p>
              <a:r>
                <a:rPr lang="zh-TW" altLang="en-US" dirty="0">
                  <a:latin typeface="Times New Roman" panose="02020603050405020304" pitchFamily="18" charset="0"/>
                  <a:ea typeface="標楷體" panose="03000509000000000000" pitchFamily="65" charset="-120"/>
                </a:rPr>
                <a:t>參數</a:t>
              </a:r>
              <a:r>
                <a:rPr lang="en-US" altLang="zh-TW" dirty="0">
                  <a:latin typeface="Times New Roman" panose="02020603050405020304" pitchFamily="18" charset="0"/>
                  <a:ea typeface="標楷體" panose="03000509000000000000" pitchFamily="65" charset="-120"/>
                </a:rPr>
                <a:t>1</a:t>
              </a:r>
              <a:endParaRPr lang="zh-TW" altLang="en-US" dirty="0">
                <a:latin typeface="Times New Roman" panose="02020603050405020304" pitchFamily="18" charset="0"/>
                <a:ea typeface="標楷體" panose="03000509000000000000" pitchFamily="65" charset="-120"/>
              </a:endParaRPr>
            </a:p>
          </p:txBody>
        </p:sp>
        <p:sp>
          <p:nvSpPr>
            <p:cNvPr id="9" name="文字方塊 8"/>
            <p:cNvSpPr txBox="1"/>
            <p:nvPr/>
          </p:nvSpPr>
          <p:spPr>
            <a:xfrm>
              <a:off x="8078710" y="2520753"/>
              <a:ext cx="978153" cy="461665"/>
            </a:xfrm>
            <a:prstGeom prst="rect">
              <a:avLst/>
            </a:prstGeom>
            <a:noFill/>
          </p:spPr>
          <p:txBody>
            <a:bodyPr wrap="none" rtlCol="0">
              <a:spAutoFit/>
            </a:bodyPr>
            <a:lstStyle>
              <a:defPPr>
                <a:defRPr lang="zh-TW"/>
              </a:defPPr>
              <a:lvl1pPr>
                <a:defRPr sz="2400">
                  <a:solidFill>
                    <a:schemeClr val="accent5">
                      <a:lumMod val="50000"/>
                    </a:schemeClr>
                  </a:solidFill>
                  <a:latin typeface="微軟正黑體" panose="020B0604030504040204" pitchFamily="34" charset="-120"/>
                  <a:ea typeface="微軟正黑體" panose="020B0604030504040204" pitchFamily="34" charset="-120"/>
                </a:defRPr>
              </a:lvl1pPr>
            </a:lstStyle>
            <a:p>
              <a:r>
                <a:rPr lang="zh-TW" altLang="en-US" dirty="0">
                  <a:latin typeface="Times New Roman" panose="02020603050405020304" pitchFamily="18" charset="0"/>
                  <a:ea typeface="標楷體" panose="03000509000000000000" pitchFamily="65" charset="-120"/>
                </a:rPr>
                <a:t>參數</a:t>
              </a:r>
              <a:r>
                <a:rPr lang="en-US" altLang="zh-TW" dirty="0">
                  <a:latin typeface="Times New Roman" panose="02020603050405020304" pitchFamily="18" charset="0"/>
                  <a:ea typeface="標楷體" panose="03000509000000000000" pitchFamily="65" charset="-120"/>
                </a:rPr>
                <a:t>2</a:t>
              </a:r>
              <a:endParaRPr lang="zh-TW" altLang="en-US" dirty="0">
                <a:latin typeface="Times New Roman" panose="02020603050405020304" pitchFamily="18" charset="0"/>
                <a:ea typeface="標楷體" panose="03000509000000000000" pitchFamily="65" charset="-120"/>
              </a:endParaRPr>
            </a:p>
          </p:txBody>
        </p:sp>
        <p:cxnSp>
          <p:nvCxnSpPr>
            <p:cNvPr id="11" name="直線單箭頭接點 10"/>
            <p:cNvCxnSpPr>
              <a:stCxn id="6" idx="2"/>
            </p:cNvCxnSpPr>
            <p:nvPr/>
          </p:nvCxnSpPr>
          <p:spPr>
            <a:xfrm flipH="1">
              <a:off x="1969358" y="3012669"/>
              <a:ext cx="1" cy="503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flipH="1">
              <a:off x="5708866" y="2929449"/>
              <a:ext cx="1" cy="503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flipH="1">
              <a:off x="8468967" y="3055279"/>
              <a:ext cx="1" cy="503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p:nvPr/>
          </p:nvCxnSpPr>
          <p:spPr>
            <a:xfrm flipH="1">
              <a:off x="7607432" y="3003120"/>
              <a:ext cx="1" cy="503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5" name="文字方塊 14"/>
          <p:cNvSpPr txBox="1"/>
          <p:nvPr/>
        </p:nvSpPr>
        <p:spPr>
          <a:xfrm>
            <a:off x="970499" y="4783142"/>
            <a:ext cx="9140644" cy="461665"/>
          </a:xfrm>
          <a:prstGeom prst="rect">
            <a:avLst/>
          </a:prstGeom>
          <a:noFill/>
        </p:spPr>
        <p:txBody>
          <a:bodyPr wrap="none" rtlCol="0">
            <a:spAutoFit/>
          </a:bodyPr>
          <a:lstStyle/>
          <a:p>
            <a:r>
              <a:rPr lang="zh-TW" altLang="en-US" sz="2400" dirty="0" smtClean="0">
                <a:solidFill>
                  <a:schemeClr val="accent1"/>
                </a:solidFill>
                <a:latin typeface="Times New Roman" panose="02020603050405020304" pitchFamily="18" charset="0"/>
                <a:ea typeface="標楷體" panose="03000509000000000000" pitchFamily="65" charset="-120"/>
              </a:rPr>
              <a:t>根據輸入 </a:t>
            </a:r>
            <a:r>
              <a:rPr lang="en-US" altLang="zh-TW" sz="2400" dirty="0">
                <a:latin typeface="Times New Roman" panose="02020603050405020304" pitchFamily="18" charset="0"/>
                <a:ea typeface="標楷體" panose="03000509000000000000" pitchFamily="65" charset="-120"/>
              </a:rPr>
              <a:t>var1, var2</a:t>
            </a:r>
            <a:r>
              <a:rPr lang="zh-TW" altLang="en-US" sz="2400" dirty="0" smtClean="0">
                <a:solidFill>
                  <a:schemeClr val="accent2"/>
                </a:solidFill>
                <a:latin typeface="Times New Roman" panose="02020603050405020304" pitchFamily="18" charset="0"/>
                <a:ea typeface="標楷體" panose="03000509000000000000" pitchFamily="65" charset="-120"/>
              </a:rPr>
              <a:t>  </a:t>
            </a:r>
            <a:r>
              <a:rPr lang="zh-TW" altLang="en-US" sz="2400" dirty="0" smtClean="0">
                <a:solidFill>
                  <a:schemeClr val="accent1"/>
                </a:solidFill>
                <a:latin typeface="Times New Roman" panose="02020603050405020304" pitchFamily="18" charset="0"/>
                <a:ea typeface="標楷體" panose="03000509000000000000" pitchFamily="65" charset="-120"/>
              </a:rPr>
              <a:t>變數後，執行</a:t>
            </a:r>
            <a:r>
              <a:rPr lang="en-US" altLang="zh-TW" sz="2400" dirty="0" err="1" smtClean="0">
                <a:solidFill>
                  <a:schemeClr val="accent2"/>
                </a:solidFill>
                <a:latin typeface="Times New Roman" panose="02020603050405020304" pitchFamily="18" charset="0"/>
                <a:ea typeface="標楷體" panose="03000509000000000000" pitchFamily="65" charset="-120"/>
              </a:rPr>
              <a:t>functionName</a:t>
            </a:r>
            <a:r>
              <a:rPr lang="zh-TW" altLang="en-US" sz="2400" dirty="0" smtClean="0">
                <a:solidFill>
                  <a:schemeClr val="accent2"/>
                </a:solidFill>
                <a:latin typeface="Times New Roman" panose="02020603050405020304" pitchFamily="18" charset="0"/>
                <a:ea typeface="標楷體" panose="03000509000000000000" pitchFamily="65" charset="-120"/>
              </a:rPr>
              <a:t> </a:t>
            </a:r>
            <a:r>
              <a:rPr lang="zh-TW" altLang="en-US" sz="2400" dirty="0" smtClean="0">
                <a:solidFill>
                  <a:schemeClr val="accent1"/>
                </a:solidFill>
                <a:latin typeface="Times New Roman" panose="02020603050405020304" pitchFamily="18" charset="0"/>
                <a:ea typeface="標楷體" panose="03000509000000000000" pitchFamily="65" charset="-120"/>
              </a:rPr>
              <a:t>結</a:t>
            </a:r>
            <a:r>
              <a:rPr lang="zh-TW" altLang="en-US" sz="2400" dirty="0">
                <a:solidFill>
                  <a:schemeClr val="accent1"/>
                </a:solidFill>
                <a:latin typeface="Times New Roman" panose="02020603050405020304" pitchFamily="18" charset="0"/>
                <a:ea typeface="標楷體" panose="03000509000000000000" pitchFamily="65" charset="-120"/>
              </a:rPr>
              <a:t>果</a:t>
            </a:r>
            <a:r>
              <a:rPr lang="zh-TW" altLang="en-US" sz="2400" dirty="0" smtClean="0">
                <a:solidFill>
                  <a:schemeClr val="accent1"/>
                </a:solidFill>
                <a:latin typeface="Times New Roman" panose="02020603050405020304" pitchFamily="18" charset="0"/>
                <a:ea typeface="標楷體" panose="03000509000000000000" pitchFamily="65" charset="-120"/>
              </a:rPr>
              <a:t>存到</a:t>
            </a:r>
            <a:r>
              <a:rPr lang="zh-TW" altLang="en-US" sz="2400" dirty="0" smtClean="0">
                <a:solidFill>
                  <a:schemeClr val="accent2"/>
                </a:solidFill>
                <a:latin typeface="Times New Roman" panose="02020603050405020304" pitchFamily="18" charset="0"/>
                <a:ea typeface="標楷體" panose="03000509000000000000" pitchFamily="65" charset="-120"/>
              </a:rPr>
              <a:t> </a:t>
            </a:r>
            <a:r>
              <a:rPr lang="en-US" altLang="zh-TW" sz="2400" dirty="0" err="1">
                <a:latin typeface="Times New Roman" panose="02020603050405020304" pitchFamily="18" charset="0"/>
                <a:ea typeface="標楷體" panose="03000509000000000000" pitchFamily="65" charset="-120"/>
              </a:rPr>
              <a:t>saveInPC</a:t>
            </a:r>
            <a:r>
              <a:rPr lang="en-US" altLang="zh-TW" sz="2400" dirty="0">
                <a:latin typeface="Times New Roman" panose="02020603050405020304" pitchFamily="18" charset="0"/>
                <a:ea typeface="標楷體" panose="03000509000000000000" pitchFamily="65" charset="-120"/>
              </a:rPr>
              <a:t> </a:t>
            </a:r>
            <a:endParaRPr lang="zh-TW" altLang="en-US" sz="2400" dirty="0">
              <a:latin typeface="Times New Roman" panose="02020603050405020304" pitchFamily="18" charset="0"/>
              <a:ea typeface="標楷體" panose="03000509000000000000" pitchFamily="65" charset="-120"/>
            </a:endParaRPr>
          </a:p>
        </p:txBody>
      </p:sp>
      <p:sp>
        <p:nvSpPr>
          <p:cNvPr id="3" name="文字方塊 2"/>
          <p:cNvSpPr txBox="1"/>
          <p:nvPr/>
        </p:nvSpPr>
        <p:spPr>
          <a:xfrm>
            <a:off x="1162939" y="3806422"/>
            <a:ext cx="1800493" cy="369332"/>
          </a:xfrm>
          <a:prstGeom prst="rect">
            <a:avLst/>
          </a:prstGeom>
          <a:noFill/>
        </p:spPr>
        <p:txBody>
          <a:bodyPr wrap="none" rtlCol="0">
            <a:spAutoFit/>
          </a:bodyPr>
          <a:lstStyle/>
          <a:p>
            <a:r>
              <a:rPr lang="zh-TW" altLang="en-US" dirty="0" smtClean="0">
                <a:latin typeface="Times New Roman" panose="02020603050405020304" pitchFamily="18" charset="0"/>
                <a:ea typeface="標楷體" panose="03000509000000000000" pitchFamily="65" charset="-120"/>
              </a:rPr>
              <a:t>可自己任意命名</a:t>
            </a:r>
            <a:endParaRPr lang="zh-TW" altLang="en-US" dirty="0">
              <a:latin typeface="Times New Roman" panose="02020603050405020304" pitchFamily="18" charset="0"/>
              <a:ea typeface="標楷體" pitchFamily="65" charset="-120"/>
            </a:endParaRPr>
          </a:p>
        </p:txBody>
      </p:sp>
    </p:spTree>
    <p:extLst>
      <p:ext uri="{BB962C8B-B14F-4D97-AF65-F5344CB8AC3E}">
        <p14:creationId xmlns:p14="http://schemas.microsoft.com/office/powerpoint/2010/main" val="173250394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實戰演練</a:t>
            </a:r>
            <a:r>
              <a:rPr lang="zh-TW" altLang="en-US" dirty="0"/>
              <a:t>一</a:t>
            </a:r>
          </a:p>
        </p:txBody>
      </p:sp>
      <p:sp>
        <p:nvSpPr>
          <p:cNvPr id="3" name="內容版面配置區 2"/>
          <p:cNvSpPr>
            <a:spLocks noGrp="1"/>
          </p:cNvSpPr>
          <p:nvPr>
            <p:ph idx="1"/>
          </p:nvPr>
        </p:nvSpPr>
        <p:spPr/>
        <p:txBody>
          <a:bodyPr/>
          <a:lstStyle/>
          <a:p>
            <a:r>
              <a:rPr lang="en-US" altLang="zh-TW" dirty="0" smtClean="0"/>
              <a:t>2014</a:t>
            </a:r>
            <a:r>
              <a:rPr lang="zh-TW" altLang="en-US" dirty="0" smtClean="0"/>
              <a:t>年大學畢業後不知不覺就到一間嬰兒車公司上班，很不巧的老闆只聘請你一個行銷人員，所以就找你來辦公室商討行銷目標。</a:t>
            </a:r>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44</a:t>
            </a:fld>
            <a:endParaRPr lang="zh-TW" altLang="en-US"/>
          </a:p>
        </p:txBody>
      </p:sp>
      <p:pic>
        <p:nvPicPr>
          <p:cNvPr id="2050" name="Picture 2" descr="「老闆」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7128" y="3143602"/>
            <a:ext cx="4738109" cy="3161611"/>
          </a:xfrm>
          <a:prstGeom prst="rect">
            <a:avLst/>
          </a:prstGeom>
          <a:noFill/>
          <a:extLst>
            <a:ext uri="{909E8E84-426E-40DD-AFC4-6F175D3DCCD1}">
              <a14:hiddenFill xmlns:a14="http://schemas.microsoft.com/office/drawing/2010/main">
                <a:solidFill>
                  <a:srgbClr val="FFFFFF"/>
                </a:solidFill>
              </a14:hiddenFill>
            </a:ext>
          </a:extLst>
        </p:spPr>
      </p:pic>
      <p:sp>
        <p:nvSpPr>
          <p:cNvPr id="6" name="橢圓形圖說文字 5"/>
          <p:cNvSpPr/>
          <p:nvPr/>
        </p:nvSpPr>
        <p:spPr>
          <a:xfrm>
            <a:off x="6583679" y="3427822"/>
            <a:ext cx="4313817" cy="2259106"/>
          </a:xfrm>
          <a:prstGeom prst="wedgeEllipseCallout">
            <a:avLst>
              <a:gd name="adj1" fmla="val -55247"/>
              <a:gd name="adj2" fmla="val 38214"/>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400" dirty="0" smtClean="0"/>
              <a:t>最近那個什麼大數據很紅阿！公司有</a:t>
            </a:r>
            <a:r>
              <a:rPr lang="en-US" altLang="zh-TW" sz="2400" dirty="0" smtClean="0"/>
              <a:t>2013</a:t>
            </a:r>
            <a:r>
              <a:rPr lang="zh-TW" altLang="en-US" sz="2400" dirty="0" smtClean="0"/>
              <a:t>年的資料，你去搞個什麼東西出來看看！</a:t>
            </a:r>
            <a:endParaRPr lang="zh-TW" altLang="en-US" sz="2400" dirty="0"/>
          </a:p>
        </p:txBody>
      </p:sp>
    </p:spTree>
    <p:extLst>
      <p:ext uri="{BB962C8B-B14F-4D97-AF65-F5344CB8AC3E}">
        <p14:creationId xmlns:p14="http://schemas.microsoft.com/office/powerpoint/2010/main" val="5284146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現實</a:t>
            </a:r>
            <a:endParaRPr lang="zh-TW" altLang="en-US" dirty="0"/>
          </a:p>
        </p:txBody>
      </p:sp>
      <p:sp>
        <p:nvSpPr>
          <p:cNvPr id="3" name="內容版面配置區 2"/>
          <p:cNvSpPr>
            <a:spLocks noGrp="1"/>
          </p:cNvSpPr>
          <p:nvPr>
            <p:ph idx="1"/>
          </p:nvPr>
        </p:nvSpPr>
        <p:spPr/>
        <p:txBody>
          <a:bodyPr/>
          <a:lstStyle/>
          <a:p>
            <a:r>
              <a:rPr lang="zh-TW" altLang="en-US" dirty="0" smtClean="0"/>
              <a:t>事實證明你根本沒機會準備，就要上戰場了</a:t>
            </a:r>
            <a:r>
              <a:rPr lang="zh-TW" altLang="en-US" dirty="0"/>
              <a:t>！</a:t>
            </a:r>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45</a:t>
            </a:fld>
            <a:endParaRPr lang="zh-TW" altLang="en-US"/>
          </a:p>
        </p:txBody>
      </p:sp>
      <p:pic>
        <p:nvPicPr>
          <p:cNvPr id="4098" name="Picture 2" descr="「傻眼貓咪」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4263" y="2490943"/>
            <a:ext cx="5512473" cy="3674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09655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資料集</a:t>
            </a:r>
            <a:r>
              <a:rPr lang="en-US" altLang="zh-TW" dirty="0" smtClean="0"/>
              <a:t>-</a:t>
            </a:r>
            <a:r>
              <a:rPr lang="zh-TW" altLang="en-US" dirty="0" smtClean="0"/>
              <a:t> </a:t>
            </a:r>
            <a:r>
              <a:rPr lang="en-US" altLang="zh-TW" dirty="0" smtClean="0"/>
              <a:t>Sales </a:t>
            </a:r>
            <a:r>
              <a:rPr lang="en-US" altLang="zh-TW" dirty="0"/>
              <a:t>of Child Car </a:t>
            </a:r>
            <a:r>
              <a:rPr lang="en-US" altLang="zh-TW" dirty="0" smtClean="0"/>
              <a:t>Seats</a:t>
            </a:r>
            <a:endParaRPr lang="zh-TW" altLang="en-US" dirty="0"/>
          </a:p>
        </p:txBody>
      </p:sp>
      <p:sp>
        <p:nvSpPr>
          <p:cNvPr id="3" name="內容版面配置區 2"/>
          <p:cNvSpPr>
            <a:spLocks noGrp="1"/>
          </p:cNvSpPr>
          <p:nvPr>
            <p:ph idx="1"/>
          </p:nvPr>
        </p:nvSpPr>
        <p:spPr/>
        <p:txBody>
          <a:bodyPr/>
          <a:lstStyle/>
          <a:p>
            <a:r>
              <a:rPr lang="en-US" altLang="zh-TW" dirty="0" smtClean="0"/>
              <a:t>2013</a:t>
            </a:r>
            <a:r>
              <a:rPr lang="zh-TW" altLang="en-US" dirty="0" smtClean="0"/>
              <a:t>年，</a:t>
            </a:r>
            <a:r>
              <a:rPr lang="en-US" altLang="zh-TW" dirty="0" smtClean="0"/>
              <a:t>400</a:t>
            </a:r>
            <a:r>
              <a:rPr lang="zh-TW" altLang="en-US" dirty="0" smtClean="0"/>
              <a:t>家分店的嬰兒車模擬的銷售數據。</a:t>
            </a:r>
            <a:endParaRPr lang="en-US" altLang="zh-TW" dirty="0" smtClean="0"/>
          </a:p>
          <a:p>
            <a:r>
              <a:rPr lang="zh-TW" altLang="en-US" dirty="0" smtClean="0"/>
              <a:t>詳細資料：</a:t>
            </a:r>
            <a:endParaRPr lang="en-US" altLang="zh-TW" dirty="0" smtClean="0"/>
          </a:p>
          <a:p>
            <a:pPr lvl="1"/>
            <a:r>
              <a:rPr lang="en-US" altLang="zh-TW" sz="1800" dirty="0" smtClean="0">
                <a:hlinkClick r:id="rId3"/>
              </a:rPr>
              <a:t>http</a:t>
            </a:r>
            <a:r>
              <a:rPr lang="en-US" altLang="zh-TW" sz="1800" dirty="0">
                <a:hlinkClick r:id="rId3"/>
              </a:rPr>
              <a:t>://</a:t>
            </a:r>
            <a:r>
              <a:rPr lang="en-US" altLang="zh-TW" sz="1800" dirty="0" smtClean="0">
                <a:hlinkClick r:id="rId3"/>
              </a:rPr>
              <a:t>vincentarelbundock.github.io/Rdatasets/doc/ISLR/Carseats.html</a:t>
            </a:r>
            <a:endParaRPr lang="en-US" altLang="zh-TW" sz="1800" dirty="0" smtClean="0"/>
          </a:p>
          <a:p>
            <a:r>
              <a:rPr lang="zh-TW" altLang="en-US" dirty="0" smtClean="0"/>
              <a:t>欄位：</a:t>
            </a:r>
            <a:endParaRPr lang="en-US" altLang="zh-TW" dirty="0" smtClean="0"/>
          </a:p>
          <a:p>
            <a:pPr lvl="1"/>
            <a:r>
              <a:rPr lang="en-US" altLang="zh-TW" dirty="0" smtClean="0"/>
              <a:t>Sales</a:t>
            </a:r>
            <a:r>
              <a:rPr lang="zh-TW" altLang="en-US" dirty="0" smtClean="0"/>
              <a:t> ：</a:t>
            </a:r>
            <a:r>
              <a:rPr lang="en-US" altLang="zh-TW" dirty="0" smtClean="0"/>
              <a:t>Unit </a:t>
            </a:r>
            <a:r>
              <a:rPr lang="en-US" altLang="zh-TW" dirty="0"/>
              <a:t>sales (in thousands) at each </a:t>
            </a:r>
            <a:r>
              <a:rPr lang="en-US" altLang="zh-TW" dirty="0" smtClean="0"/>
              <a:t>location</a:t>
            </a:r>
          </a:p>
          <a:p>
            <a:pPr lvl="1"/>
            <a:r>
              <a:rPr lang="en-US" altLang="zh-TW" dirty="0" smtClean="0"/>
              <a:t>Price</a:t>
            </a:r>
            <a:r>
              <a:rPr lang="zh-TW" altLang="en-US" dirty="0"/>
              <a:t> ： </a:t>
            </a:r>
            <a:r>
              <a:rPr lang="en-US" altLang="zh-TW" dirty="0" smtClean="0"/>
              <a:t>Price company </a:t>
            </a:r>
            <a:r>
              <a:rPr lang="en-US" altLang="zh-TW" dirty="0"/>
              <a:t>charges for car seats at each </a:t>
            </a:r>
            <a:r>
              <a:rPr lang="en-US" altLang="zh-TW" dirty="0" smtClean="0"/>
              <a:t>site</a:t>
            </a:r>
          </a:p>
          <a:p>
            <a:pPr lvl="1"/>
            <a:r>
              <a:rPr lang="en-US" altLang="zh-TW" dirty="0" smtClean="0"/>
              <a:t>Population</a:t>
            </a:r>
            <a:r>
              <a:rPr lang="zh-TW" altLang="en-US" dirty="0"/>
              <a:t> ： </a:t>
            </a:r>
            <a:r>
              <a:rPr lang="en-US" altLang="zh-TW" dirty="0" smtClean="0"/>
              <a:t>Population </a:t>
            </a:r>
            <a:r>
              <a:rPr lang="en-US" altLang="zh-TW" dirty="0"/>
              <a:t>size in region (in thousands)</a:t>
            </a:r>
          </a:p>
          <a:p>
            <a:pPr lvl="1"/>
            <a:endParaRPr lang="en-US" altLang="zh-TW" dirty="0"/>
          </a:p>
          <a:p>
            <a:pPr lvl="1"/>
            <a:endParaRPr lang="en-US" altLang="zh-TW" dirty="0"/>
          </a:p>
          <a:p>
            <a:endParaRPr lang="zh-TW" altLang="en-US" dirty="0"/>
          </a:p>
          <a:p>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46</a:t>
            </a:fld>
            <a:endParaRPr lang="zh-TW" altLang="en-US"/>
          </a:p>
        </p:txBody>
      </p:sp>
    </p:spTree>
    <p:extLst>
      <p:ext uri="{BB962C8B-B14F-4D97-AF65-F5344CB8AC3E}">
        <p14:creationId xmlns:p14="http://schemas.microsoft.com/office/powerpoint/2010/main" val="228486555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複習</a:t>
            </a:r>
            <a:r>
              <a:rPr lang="en-US" altLang="zh-TW" dirty="0" smtClean="0"/>
              <a:t>!</a:t>
            </a:r>
            <a:r>
              <a:rPr lang="zh-TW" altLang="en-US" dirty="0" smtClean="0"/>
              <a:t>所有程式執行過程</a:t>
            </a:r>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47</a:t>
            </a:fld>
            <a:endParaRPr lang="zh-TW" altLang="en-US"/>
          </a:p>
        </p:txBody>
      </p:sp>
      <p:graphicFrame>
        <p:nvGraphicFramePr>
          <p:cNvPr id="6" name="內容版面配置區 5"/>
          <p:cNvGraphicFramePr>
            <a:graphicFrameLocks noGrp="1"/>
          </p:cNvGraphicFramePr>
          <p:nvPr>
            <p:ph idx="1"/>
            <p:extLst>
              <p:ext uri="{D42A27DB-BD31-4B8C-83A1-F6EECF244321}">
                <p14:modId xmlns:p14="http://schemas.microsoft.com/office/powerpoint/2010/main" val="151645615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文字方塊 9"/>
          <p:cNvSpPr txBox="1"/>
          <p:nvPr/>
        </p:nvSpPr>
        <p:spPr>
          <a:xfrm>
            <a:off x="1875111" y="5564836"/>
            <a:ext cx="1415772" cy="461665"/>
          </a:xfrm>
          <a:prstGeom prst="rect">
            <a:avLst/>
          </a:prstGeom>
          <a:noFill/>
        </p:spPr>
        <p:txBody>
          <a:bodyPr wrap="none" rtlCol="0">
            <a:spAutoFit/>
          </a:bodyPr>
          <a:lstStyle/>
          <a:p>
            <a:r>
              <a:rPr lang="zh-TW" altLang="en-US" sz="2400" dirty="0" smtClean="0">
                <a:latin typeface="標楷體" pitchFamily="65" charset="-120"/>
                <a:ea typeface="標楷體" pitchFamily="65" charset="-120"/>
              </a:rPr>
              <a:t>輸入資料</a:t>
            </a:r>
            <a:endParaRPr lang="zh-TW" altLang="en-US" sz="2400" dirty="0">
              <a:latin typeface="標楷體" pitchFamily="65" charset="-120"/>
              <a:ea typeface="標楷體" pitchFamily="65" charset="-120"/>
            </a:endParaRPr>
          </a:p>
        </p:txBody>
      </p:sp>
      <p:sp>
        <p:nvSpPr>
          <p:cNvPr id="11" name="文字方塊 10"/>
          <p:cNvSpPr txBox="1"/>
          <p:nvPr/>
        </p:nvSpPr>
        <p:spPr>
          <a:xfrm>
            <a:off x="4980789" y="5547809"/>
            <a:ext cx="2031325" cy="461665"/>
          </a:xfrm>
          <a:prstGeom prst="rect">
            <a:avLst/>
          </a:prstGeom>
          <a:noFill/>
        </p:spPr>
        <p:txBody>
          <a:bodyPr wrap="none" rtlCol="0">
            <a:spAutoFit/>
          </a:bodyPr>
          <a:lstStyle/>
          <a:p>
            <a:r>
              <a:rPr lang="zh-TW" altLang="en-US" sz="2400" dirty="0" smtClean="0">
                <a:latin typeface="標楷體" pitchFamily="65" charset="-120"/>
                <a:ea typeface="標楷體" pitchFamily="65" charset="-120"/>
              </a:rPr>
              <a:t>電腦執行指令</a:t>
            </a:r>
            <a:endParaRPr lang="zh-TW" altLang="en-US" sz="2400" dirty="0">
              <a:latin typeface="標楷體" pitchFamily="65" charset="-120"/>
              <a:ea typeface="標楷體" pitchFamily="65" charset="-120"/>
            </a:endParaRPr>
          </a:p>
        </p:txBody>
      </p:sp>
      <p:sp>
        <p:nvSpPr>
          <p:cNvPr id="12" name="文字方塊 11"/>
          <p:cNvSpPr txBox="1"/>
          <p:nvPr/>
        </p:nvSpPr>
        <p:spPr>
          <a:xfrm>
            <a:off x="8502048" y="5501643"/>
            <a:ext cx="1415772" cy="461665"/>
          </a:xfrm>
          <a:prstGeom prst="rect">
            <a:avLst/>
          </a:prstGeom>
          <a:noFill/>
        </p:spPr>
        <p:txBody>
          <a:bodyPr wrap="none" rtlCol="0">
            <a:spAutoFit/>
          </a:bodyPr>
          <a:lstStyle/>
          <a:p>
            <a:r>
              <a:rPr lang="zh-TW" altLang="en-US" sz="2400" dirty="0" smtClean="0">
                <a:latin typeface="標楷體" pitchFamily="65" charset="-120"/>
                <a:ea typeface="標楷體" pitchFamily="65" charset="-120"/>
              </a:rPr>
              <a:t>輸出結果</a:t>
            </a:r>
            <a:endParaRPr lang="zh-TW" altLang="en-US" sz="2400" dirty="0">
              <a:latin typeface="標楷體" pitchFamily="65" charset="-120"/>
              <a:ea typeface="標楷體" pitchFamily="65" charset="-120"/>
            </a:endParaRPr>
          </a:p>
        </p:txBody>
      </p:sp>
    </p:spTree>
    <p:extLst>
      <p:ext uri="{BB962C8B-B14F-4D97-AF65-F5344CB8AC3E}">
        <p14:creationId xmlns:p14="http://schemas.microsoft.com/office/powerpoint/2010/main" val="101167629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問題一、怎麼讀入檔案</a:t>
            </a:r>
            <a:r>
              <a:rPr lang="en-US" altLang="zh-TW" dirty="0" smtClean="0"/>
              <a:t>CSV</a:t>
            </a:r>
            <a:r>
              <a:rPr lang="zh-TW" altLang="en-US" dirty="0" smtClean="0"/>
              <a:t>檔</a:t>
            </a:r>
            <a:endParaRPr lang="zh-TW" altLang="en-US" dirty="0"/>
          </a:p>
        </p:txBody>
      </p:sp>
      <p:sp>
        <p:nvSpPr>
          <p:cNvPr id="3" name="內容版面配置區 2"/>
          <p:cNvSpPr>
            <a:spLocks noGrp="1"/>
          </p:cNvSpPr>
          <p:nvPr>
            <p:ph idx="1"/>
          </p:nvPr>
        </p:nvSpPr>
        <p:spPr/>
        <p:txBody>
          <a:bodyPr/>
          <a:lstStyle/>
          <a:p>
            <a:r>
              <a:rPr lang="zh-TW" altLang="en-US" dirty="0"/>
              <a:t>設定工作</a:t>
            </a:r>
            <a:r>
              <a:rPr lang="zh-TW" altLang="en-US" dirty="0" smtClean="0"/>
              <a:t>目錄。</a:t>
            </a:r>
            <a:endParaRPr lang="en-US" altLang="zh-TW" dirty="0" smtClean="0"/>
          </a:p>
          <a:p>
            <a:r>
              <a:rPr lang="zh-TW" altLang="en-US" dirty="0" smtClean="0"/>
              <a:t>讀入</a:t>
            </a:r>
            <a:r>
              <a:rPr lang="en-US" altLang="zh-TW" dirty="0" smtClean="0"/>
              <a:t>CSV</a:t>
            </a:r>
            <a:r>
              <a:rPr lang="zh-TW" altLang="en-US" dirty="0" smtClean="0"/>
              <a:t>檔案</a:t>
            </a:r>
            <a:r>
              <a:rPr lang="zh-TW" altLang="en-US" dirty="0"/>
              <a:t>。</a:t>
            </a:r>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48</a:t>
            </a:fld>
            <a:endParaRPr lang="zh-TW" altLang="en-US"/>
          </a:p>
        </p:txBody>
      </p:sp>
    </p:spTree>
    <p:extLst>
      <p:ext uri="{BB962C8B-B14F-4D97-AF65-F5344CB8AC3E}">
        <p14:creationId xmlns:p14="http://schemas.microsoft.com/office/powerpoint/2010/main" val="331543359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設定工作目錄</a:t>
            </a:r>
            <a:endParaRPr lang="zh-TW" altLang="en-US" dirty="0"/>
          </a:p>
        </p:txBody>
      </p:sp>
      <p:sp>
        <p:nvSpPr>
          <p:cNvPr id="3" name="內容版面配置區 2"/>
          <p:cNvSpPr>
            <a:spLocks noGrp="1"/>
          </p:cNvSpPr>
          <p:nvPr>
            <p:ph idx="1"/>
          </p:nvPr>
        </p:nvSpPr>
        <p:spPr/>
        <p:txBody>
          <a:bodyPr/>
          <a:lstStyle/>
          <a:p>
            <a:r>
              <a:rPr lang="zh-TW" altLang="en-US" dirty="0" smtClean="0"/>
              <a:t>設定這隻程式儲存或抓取檔案的目錄。</a:t>
            </a:r>
            <a:endParaRPr lang="en-US" altLang="zh-TW" dirty="0" smtClean="0"/>
          </a:p>
          <a:p>
            <a:pPr lvl="1"/>
            <a:r>
              <a:rPr lang="en-US" altLang="zh-TW" dirty="0" smtClean="0"/>
              <a:t>Ex </a:t>
            </a:r>
            <a:r>
              <a:rPr lang="zh-TW" altLang="en-US" dirty="0" smtClean="0"/>
              <a:t>：</a:t>
            </a:r>
            <a:r>
              <a:rPr lang="en-US" altLang="zh-TW" dirty="0" err="1" smtClean="0"/>
              <a:t>setwd</a:t>
            </a:r>
            <a:r>
              <a:rPr lang="en-US" altLang="zh-TW" dirty="0"/>
              <a:t>("C:/Users/</a:t>
            </a:r>
            <a:r>
              <a:rPr lang="en-US" altLang="zh-TW" dirty="0" err="1"/>
              <a:t>zino</a:t>
            </a:r>
            <a:r>
              <a:rPr lang="en-US" altLang="zh-TW" dirty="0"/>
              <a:t>/Desktop")</a:t>
            </a:r>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49</a:t>
            </a:fld>
            <a:endParaRPr lang="zh-TW"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843" y="3324114"/>
            <a:ext cx="2971255" cy="2366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0569" y="3324114"/>
            <a:ext cx="312420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6650" y="3685111"/>
            <a:ext cx="2133600" cy="183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向右箭號 4"/>
          <p:cNvSpPr/>
          <p:nvPr/>
        </p:nvSpPr>
        <p:spPr>
          <a:xfrm>
            <a:off x="3991087" y="4367605"/>
            <a:ext cx="559398" cy="4424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向右箭號 8"/>
          <p:cNvSpPr/>
          <p:nvPr/>
        </p:nvSpPr>
        <p:spPr>
          <a:xfrm>
            <a:off x="8026998" y="4367605"/>
            <a:ext cx="559398" cy="4424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8304837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21"/>
          <p:cNvSpPr txBox="1"/>
          <p:nvPr/>
        </p:nvSpPr>
        <p:spPr>
          <a:xfrm>
            <a:off x="9204424" y="5986098"/>
            <a:ext cx="2209481" cy="646331"/>
          </a:xfrm>
          <a:prstGeom prst="rect">
            <a:avLst/>
          </a:prstGeom>
          <a:gradFill rotWithShape="1">
            <a:gsLst>
              <a:gs pos="0">
                <a:srgbClr val="000000">
                  <a:shade val="51000"/>
                  <a:satMod val="130000"/>
                </a:srgbClr>
              </a:gs>
              <a:gs pos="80000">
                <a:srgbClr val="000000">
                  <a:shade val="93000"/>
                  <a:satMod val="130000"/>
                </a:srgbClr>
              </a:gs>
              <a:gs pos="100000">
                <a:srgbClr val="000000">
                  <a:shade val="94000"/>
                  <a:satMod val="135000"/>
                </a:srgbClr>
              </a:gs>
            </a:gsLst>
            <a:lin ang="16200000" scaled="0"/>
          </a:gradFill>
          <a:ln w="9525" cap="flat" cmpd="sng" algn="ctr">
            <a:solidFill>
              <a:srgbClr val="000000">
                <a:shade val="95000"/>
                <a:satMod val="105000"/>
              </a:srgbClr>
            </a:solidFill>
            <a:prstDash val="solid"/>
          </a:ln>
          <a:effectLst>
            <a:outerShdw blurRad="40000" dist="23000" dir="5400000" rotWithShape="0">
              <a:srgbClr val="000000">
                <a:alpha val="35000"/>
              </a:srgbClr>
            </a:outerShdw>
          </a:effectLst>
        </p:spPr>
        <p:txBody>
          <a:bodyPr wrap="square" rtlCol="0">
            <a:spAutoFit/>
          </a:bodyPr>
          <a:lstStyle/>
          <a:p>
            <a:pPr algn="ctr"/>
            <a:r>
              <a:rPr kumimoji="0" lang="zh-TW" altLang="zh-TW" kern="0" dirty="0">
                <a:solidFill>
                  <a:srgbClr val="FFFFFF"/>
                </a:solidFill>
                <a:latin typeface="Times New Roman" pitchFamily="18" charset="0"/>
                <a:ea typeface="標楷體" panose="03000509000000000000" pitchFamily="65" charset="-120"/>
              </a:rPr>
              <a:t>實作</a:t>
            </a:r>
            <a:r>
              <a:rPr kumimoji="0" lang="en-US" altLang="zh-TW" kern="0" dirty="0">
                <a:solidFill>
                  <a:srgbClr val="FFFFFF"/>
                </a:solidFill>
                <a:latin typeface="Times New Roman" pitchFamily="18" charset="0"/>
                <a:ea typeface="標楷體" panose="03000509000000000000" pitchFamily="65" charset="-120"/>
                <a:sym typeface="Wingdings" panose="05000000000000000000" charset="2"/>
              </a:rPr>
              <a:t></a:t>
            </a:r>
            <a:r>
              <a:rPr kumimoji="0" lang="zh-TW" altLang="zh-TW" kern="0" dirty="0">
                <a:solidFill>
                  <a:srgbClr val="FFFFFF"/>
                </a:solidFill>
                <a:latin typeface="Times New Roman" pitchFamily="18" charset="0"/>
                <a:ea typeface="標楷體" panose="03000509000000000000" pitchFamily="65" charset="-120"/>
              </a:rPr>
              <a:t> ：</a:t>
            </a:r>
            <a:r>
              <a:rPr kumimoji="0" lang="zh-TW" altLang="en-US" kern="0" dirty="0">
                <a:solidFill>
                  <a:srgbClr val="FFFFFF"/>
                </a:solidFill>
                <a:latin typeface="Times New Roman" pitchFamily="18" charset="0"/>
                <a:ea typeface="標楷體" panose="03000509000000000000" pitchFamily="65" charset="-120"/>
              </a:rPr>
              <a:t>市場區隔機率模型</a:t>
            </a:r>
          </a:p>
        </p:txBody>
      </p:sp>
      <p:pic>
        <p:nvPicPr>
          <p:cNvPr id="47" name="Picture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96953" y="4280452"/>
            <a:ext cx="2127800" cy="1595850"/>
          </a:xfrm>
          <a:prstGeom prst="rect">
            <a:avLst/>
          </a:prstGeom>
          <a:noFill/>
          <a:ln>
            <a:noFill/>
          </a:ln>
          <a:effectLst>
            <a:outerShdw blurRad="292100" dist="139700" dir="2700000" algn="tl" rotWithShape="0">
              <a:srgbClr val="333333">
                <a:alpha val="65000"/>
              </a:srgbClr>
            </a:outerShdw>
          </a:effectLst>
        </p:spPr>
      </p:pic>
      <p:sp>
        <p:nvSpPr>
          <p:cNvPr id="2" name="標題 1"/>
          <p:cNvSpPr>
            <a:spLocks noGrp="1"/>
          </p:cNvSpPr>
          <p:nvPr>
            <p:ph type="title"/>
          </p:nvPr>
        </p:nvSpPr>
        <p:spPr/>
        <p:txBody>
          <a:bodyPr>
            <a:normAutofit/>
          </a:bodyPr>
          <a:lstStyle/>
          <a:p>
            <a:r>
              <a:rPr lang="zh-TW" altLang="en-US" dirty="0" smtClean="0">
                <a:solidFill>
                  <a:srgbClr val="3333FF"/>
                </a:solidFill>
              </a:rPr>
              <a:t>課程</a:t>
            </a:r>
            <a:r>
              <a:rPr lang="zh-TW" altLang="en-US" dirty="0">
                <a:solidFill>
                  <a:srgbClr val="3333FF"/>
                </a:solidFill>
              </a:rPr>
              <a:t>總</a:t>
            </a:r>
            <a:r>
              <a:rPr lang="zh-TW" altLang="en-US" dirty="0" smtClean="0">
                <a:solidFill>
                  <a:srgbClr val="3333FF"/>
                </a:solidFill>
              </a:rPr>
              <a:t>覽</a:t>
            </a:r>
            <a:r>
              <a:rPr lang="en-US" altLang="zh-TW" dirty="0" smtClean="0">
                <a:solidFill>
                  <a:srgbClr val="3333FF"/>
                </a:solidFill>
              </a:rPr>
              <a:t>(1/2)</a:t>
            </a:r>
            <a:endParaRPr lang="zh-TW" altLang="en-US" dirty="0">
              <a:solidFill>
                <a:srgbClr val="3333FF"/>
              </a:solidFill>
            </a:endParaRPr>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5</a:t>
            </a:fld>
            <a:endParaRPr lang="zh-TW" altLang="en-US"/>
          </a:p>
        </p:txBody>
      </p:sp>
      <p:pic>
        <p:nvPicPr>
          <p:cNvPr id="28" name="Picture 6"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9763567">
            <a:off x="338071" y="2119710"/>
            <a:ext cx="778525" cy="427761"/>
          </a:xfrm>
          <a:prstGeom prst="rect">
            <a:avLst/>
          </a:prstGeom>
          <a:noFill/>
          <a:extLst>
            <a:ext uri="{909E8E84-426E-40DD-AFC4-6F175D3DCCD1}">
              <a14:hiddenFill xmlns:a14="http://schemas.microsoft.com/office/drawing/2010/main">
                <a:solidFill>
                  <a:srgbClr val="FFFFFF"/>
                </a:solidFill>
              </a14:hiddenFill>
            </a:ext>
          </a:extLst>
        </p:spPr>
      </p:pic>
      <p:sp>
        <p:nvSpPr>
          <p:cNvPr id="29" name="Right Arrow 10"/>
          <p:cNvSpPr/>
          <p:nvPr/>
        </p:nvSpPr>
        <p:spPr>
          <a:xfrm>
            <a:off x="4601093" y="3892137"/>
            <a:ext cx="519953" cy="241939"/>
          </a:xfrm>
          <a:prstGeom prst="rightArrow">
            <a:avLst/>
          </a:prstGeom>
          <a:solidFill>
            <a:srgbClr val="00E4A8"/>
          </a:solidFill>
          <a:ln w="25400" cap="flat" cmpd="sng" algn="ctr">
            <a:solidFill>
              <a:srgbClr val="00E4A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TW" altLang="en-US" sz="1800" b="0" i="0" u="none" strike="noStrike" kern="0" cap="none" spc="0" normalizeH="0" baseline="0" noProof="0" smtClean="0">
              <a:ln>
                <a:noFill/>
              </a:ln>
              <a:solidFill>
                <a:srgbClr val="FFFFFF"/>
              </a:solidFill>
              <a:effectLst/>
              <a:uLnTx/>
              <a:uFillTx/>
              <a:latin typeface="Times New Roman" pitchFamily="18" charset="0"/>
              <a:ea typeface="標楷體" panose="03000509000000000000" pitchFamily="65" charset="-120"/>
            </a:endParaRPr>
          </a:p>
        </p:txBody>
      </p:sp>
      <p:pic>
        <p:nvPicPr>
          <p:cNvPr id="30" name="Content Placeholder 3"/>
          <p:cNvPicPr>
            <a:picLocks noChangeAspect="1"/>
          </p:cNvPicPr>
          <p:nvPr/>
        </p:nvPicPr>
        <p:blipFill>
          <a:blip r:embed="rId5"/>
          <a:stretch>
            <a:fillRect/>
          </a:stretch>
        </p:blipFill>
        <p:spPr bwMode="auto">
          <a:xfrm>
            <a:off x="750504" y="2813909"/>
            <a:ext cx="3219666" cy="1913916"/>
          </a:xfrm>
          <a:prstGeom prst="rect">
            <a:avLst/>
          </a:prstGeom>
          <a:noFill/>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12"/>
          <p:cNvPicPr>
            <a:picLocks noChangeAspect="1"/>
          </p:cNvPicPr>
          <p:nvPr/>
        </p:nvPicPr>
        <p:blipFill>
          <a:blip r:embed="rId6"/>
          <a:stretch>
            <a:fillRect/>
          </a:stretch>
        </p:blipFill>
        <p:spPr>
          <a:xfrm>
            <a:off x="1446312" y="3609010"/>
            <a:ext cx="2981129" cy="2237630"/>
          </a:xfrm>
          <a:prstGeom prst="rect">
            <a:avLst/>
          </a:prstGeom>
          <a:ln>
            <a:noFill/>
          </a:ln>
          <a:effectLst>
            <a:outerShdw blurRad="292100" dist="139700" dir="2700000" algn="tl" rotWithShape="0">
              <a:srgbClr val="333333">
                <a:alpha val="65000"/>
              </a:srgbClr>
            </a:outerShdw>
          </a:effectLst>
        </p:spPr>
      </p:pic>
      <p:sp>
        <p:nvSpPr>
          <p:cNvPr id="32" name="TextBox 13"/>
          <p:cNvSpPr txBox="1"/>
          <p:nvPr/>
        </p:nvSpPr>
        <p:spPr>
          <a:xfrm>
            <a:off x="1134095" y="2126339"/>
            <a:ext cx="3023745" cy="369332"/>
          </a:xfrm>
          <a:prstGeom prst="rect">
            <a:avLst/>
          </a:prstGeom>
          <a:gradFill rotWithShape="1">
            <a:gsLst>
              <a:gs pos="0">
                <a:srgbClr val="E7BB01">
                  <a:tint val="50000"/>
                  <a:satMod val="300000"/>
                </a:srgbClr>
              </a:gs>
              <a:gs pos="35000">
                <a:srgbClr val="E7BB01">
                  <a:tint val="37000"/>
                  <a:satMod val="300000"/>
                </a:srgbClr>
              </a:gs>
              <a:gs pos="100000">
                <a:srgbClr val="E7BB01">
                  <a:tint val="15000"/>
                  <a:satMod val="350000"/>
                </a:srgbClr>
              </a:gs>
            </a:gsLst>
            <a:lin ang="16200000" scaled="1"/>
          </a:gradFill>
          <a:ln w="9525" cap="flat" cmpd="sng" algn="ctr">
            <a:solidFill>
              <a:srgbClr val="E7BB01">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TW" kern="0" dirty="0" err="1" smtClean="0">
                <a:solidFill>
                  <a:srgbClr val="000000"/>
                </a:solidFill>
                <a:latin typeface="Times New Roman" pitchFamily="18" charset="0"/>
                <a:ea typeface="標楷體" panose="03000509000000000000" pitchFamily="65" charset="-120"/>
              </a:rPr>
              <a:t>Urcosme</a:t>
            </a:r>
            <a:r>
              <a:rPr kumimoji="0" lang="zh-TW" altLang="en-US" kern="0" dirty="0">
                <a:solidFill>
                  <a:srgbClr val="000000"/>
                </a:solidFill>
                <a:latin typeface="Times New Roman" pitchFamily="18" charset="0"/>
                <a:ea typeface="標楷體" panose="03000509000000000000" pitchFamily="65" charset="-120"/>
              </a:rPr>
              <a:t>資料爬取</a:t>
            </a:r>
          </a:p>
        </p:txBody>
      </p:sp>
      <p:sp>
        <p:nvSpPr>
          <p:cNvPr id="34" name="TextBox 15"/>
          <p:cNvSpPr txBox="1"/>
          <p:nvPr/>
        </p:nvSpPr>
        <p:spPr>
          <a:xfrm>
            <a:off x="1534584" y="5958983"/>
            <a:ext cx="2892858" cy="369332"/>
          </a:xfrm>
          <a:prstGeom prst="rect">
            <a:avLst/>
          </a:prstGeom>
          <a:gradFill rotWithShape="1">
            <a:gsLst>
              <a:gs pos="0">
                <a:srgbClr val="000000">
                  <a:shade val="51000"/>
                  <a:satMod val="130000"/>
                </a:srgbClr>
              </a:gs>
              <a:gs pos="80000">
                <a:srgbClr val="000000">
                  <a:shade val="93000"/>
                  <a:satMod val="130000"/>
                </a:srgbClr>
              </a:gs>
              <a:gs pos="100000">
                <a:srgbClr val="000000">
                  <a:shade val="94000"/>
                  <a:satMod val="135000"/>
                </a:srgbClr>
              </a:gs>
            </a:gsLst>
            <a:lin ang="16200000" scaled="0"/>
          </a:gradFill>
          <a:ln w="9525" cap="flat" cmpd="sng" algn="ctr">
            <a:solidFill>
              <a:srgbClr val="000000">
                <a:shade val="95000"/>
                <a:satMod val="105000"/>
              </a:srgbClr>
            </a:solidFill>
            <a:prstDash val="solid"/>
          </a:ln>
          <a:effectLst>
            <a:outerShdw blurRad="40000" dist="23000" dir="5400000" rotWithShape="0">
              <a:srgbClr val="000000">
                <a:alpha val="35000"/>
              </a:srgbClr>
            </a:outerShdw>
          </a:effectLst>
        </p:spPr>
        <p:txBody>
          <a:bodyPr wrap="square" rtlCol="0">
            <a:spAutoFit/>
          </a:bodyPr>
          <a:lstStyle/>
          <a:p>
            <a:pPr algn="ctr" eaLnBrk="1" fontAlgn="auto" hangingPunct="1">
              <a:spcBef>
                <a:spcPts val="0"/>
              </a:spcBef>
              <a:spcAft>
                <a:spcPts val="0"/>
              </a:spcAft>
            </a:pPr>
            <a:r>
              <a:rPr kumimoji="0" lang="zh-TW" altLang="zh-TW" kern="0" dirty="0">
                <a:solidFill>
                  <a:srgbClr val="FFFFFF"/>
                </a:solidFill>
                <a:latin typeface="Times New Roman" pitchFamily="18" charset="0"/>
                <a:ea typeface="標楷體" panose="03000509000000000000" pitchFamily="65" charset="-120"/>
              </a:rPr>
              <a:t>實作</a:t>
            </a:r>
            <a:r>
              <a:rPr kumimoji="0" lang="en-US" altLang="zh-TW" kern="0" dirty="0">
                <a:solidFill>
                  <a:srgbClr val="FFFFFF"/>
                </a:solidFill>
                <a:latin typeface="Times New Roman" pitchFamily="18" charset="0"/>
                <a:ea typeface="標楷體" panose="03000509000000000000" pitchFamily="65" charset="-120"/>
                <a:sym typeface="Wingdings" panose="05000000000000000000" charset="2"/>
              </a:rPr>
              <a:t></a:t>
            </a:r>
            <a:r>
              <a:rPr kumimoji="0" lang="zh-TW" altLang="zh-TW" kern="0" dirty="0">
                <a:solidFill>
                  <a:srgbClr val="FFFFFF"/>
                </a:solidFill>
                <a:latin typeface="Times New Roman" pitchFamily="18" charset="0"/>
                <a:ea typeface="標楷體" panose="03000509000000000000" pitchFamily="65" charset="-120"/>
              </a:rPr>
              <a:t>：網路</a:t>
            </a:r>
            <a:r>
              <a:rPr kumimoji="0" lang="zh-TW" altLang="zh-TW" kern="0" dirty="0" smtClean="0">
                <a:solidFill>
                  <a:srgbClr val="FFFFFF"/>
                </a:solidFill>
                <a:latin typeface="Times New Roman" pitchFamily="18" charset="0"/>
                <a:ea typeface="標楷體" panose="03000509000000000000" pitchFamily="65" charset="-120"/>
              </a:rPr>
              <a:t>爬蟲</a:t>
            </a:r>
            <a:endParaRPr kumimoji="0" lang="zh-TW" altLang="en-US" kern="0" dirty="0">
              <a:solidFill>
                <a:srgbClr val="FFFFFF"/>
              </a:solidFill>
              <a:latin typeface="Times New Roman" pitchFamily="18" charset="0"/>
              <a:ea typeface="標楷體" panose="03000509000000000000" pitchFamily="65" charset="-120"/>
            </a:endParaRPr>
          </a:p>
        </p:txBody>
      </p:sp>
      <p:pic>
        <p:nvPicPr>
          <p:cNvPr id="35" name="Content Placeholder 5"/>
          <p:cNvPicPr>
            <a:picLocks noChangeAspect="1"/>
          </p:cNvPicPr>
          <p:nvPr/>
        </p:nvPicPr>
        <p:blipFill rotWithShape="1">
          <a:blip r:embed="rId7"/>
          <a:srcRect r="60754"/>
          <a:stretch>
            <a:fillRect/>
          </a:stretch>
        </p:blipFill>
        <p:spPr bwMode="auto">
          <a:xfrm>
            <a:off x="5294698" y="3906855"/>
            <a:ext cx="2007754" cy="1939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19"/>
          <p:cNvPicPr>
            <a:picLocks noChangeAspect="1"/>
          </p:cNvPicPr>
          <p:nvPr/>
        </p:nvPicPr>
        <p:blipFill rotWithShape="1">
          <a:blip r:embed="rId8"/>
          <a:srcRect r="57756"/>
          <a:stretch>
            <a:fillRect/>
          </a:stretch>
        </p:blipFill>
        <p:spPr>
          <a:xfrm>
            <a:off x="5294696" y="2809650"/>
            <a:ext cx="2007756" cy="1008041"/>
          </a:xfrm>
          <a:prstGeom prst="rect">
            <a:avLst/>
          </a:prstGeom>
        </p:spPr>
      </p:pic>
      <p:sp>
        <p:nvSpPr>
          <p:cNvPr id="37" name="TextBox 20"/>
          <p:cNvSpPr txBox="1"/>
          <p:nvPr/>
        </p:nvSpPr>
        <p:spPr>
          <a:xfrm>
            <a:off x="5286812" y="2148924"/>
            <a:ext cx="2015640" cy="369332"/>
          </a:xfrm>
          <a:prstGeom prst="rect">
            <a:avLst/>
          </a:prstGeom>
          <a:gradFill rotWithShape="1">
            <a:gsLst>
              <a:gs pos="0">
                <a:srgbClr val="E7BB01">
                  <a:tint val="50000"/>
                  <a:satMod val="300000"/>
                </a:srgbClr>
              </a:gs>
              <a:gs pos="35000">
                <a:srgbClr val="E7BB01">
                  <a:tint val="37000"/>
                  <a:satMod val="300000"/>
                </a:srgbClr>
              </a:gs>
              <a:gs pos="100000">
                <a:srgbClr val="E7BB01">
                  <a:tint val="15000"/>
                  <a:satMod val="350000"/>
                </a:srgbClr>
              </a:gs>
            </a:gsLst>
            <a:lin ang="16200000" scaled="1"/>
          </a:gradFill>
          <a:ln w="9525" cap="flat" cmpd="sng" algn="ctr">
            <a:solidFill>
              <a:srgbClr val="E7BB01">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TW" altLang="en-US" kern="0" dirty="0" smtClean="0">
                <a:solidFill>
                  <a:srgbClr val="000000"/>
                </a:solidFill>
                <a:latin typeface="Times New Roman" pitchFamily="18" charset="0"/>
                <a:ea typeface="標楷體" panose="03000509000000000000" pitchFamily="65" charset="-120"/>
              </a:rPr>
              <a:t>中文</a:t>
            </a:r>
            <a:r>
              <a:rPr kumimoji="0" lang="zh-TW" altLang="en-US" kern="0" dirty="0">
                <a:solidFill>
                  <a:srgbClr val="000000"/>
                </a:solidFill>
                <a:latin typeface="Times New Roman" pitchFamily="18" charset="0"/>
                <a:ea typeface="標楷體" panose="03000509000000000000" pitchFamily="65" charset="-120"/>
              </a:rPr>
              <a:t>切詞與</a:t>
            </a:r>
            <a:r>
              <a:rPr kumimoji="0" lang="en-US" altLang="zh-TW" kern="0" dirty="0">
                <a:solidFill>
                  <a:srgbClr val="000000"/>
                </a:solidFill>
                <a:latin typeface="Times New Roman" pitchFamily="18" charset="0"/>
                <a:ea typeface="標楷體" panose="03000509000000000000" pitchFamily="65" charset="-120"/>
              </a:rPr>
              <a:t>DTM</a:t>
            </a:r>
            <a:endParaRPr kumimoji="0" lang="zh-TW" altLang="en-US" kern="0" dirty="0">
              <a:solidFill>
                <a:srgbClr val="000000"/>
              </a:solidFill>
              <a:latin typeface="Times New Roman" pitchFamily="18" charset="0"/>
              <a:ea typeface="標楷體" panose="03000509000000000000" pitchFamily="65" charset="-120"/>
            </a:endParaRPr>
          </a:p>
        </p:txBody>
      </p:sp>
      <p:sp>
        <p:nvSpPr>
          <p:cNvPr id="38" name="TextBox 21"/>
          <p:cNvSpPr txBox="1"/>
          <p:nvPr/>
        </p:nvSpPr>
        <p:spPr>
          <a:xfrm>
            <a:off x="5207870" y="5958983"/>
            <a:ext cx="2181408" cy="646331"/>
          </a:xfrm>
          <a:prstGeom prst="rect">
            <a:avLst/>
          </a:prstGeom>
          <a:gradFill rotWithShape="1">
            <a:gsLst>
              <a:gs pos="0">
                <a:srgbClr val="000000">
                  <a:shade val="51000"/>
                  <a:satMod val="130000"/>
                </a:srgbClr>
              </a:gs>
              <a:gs pos="80000">
                <a:srgbClr val="000000">
                  <a:shade val="93000"/>
                  <a:satMod val="130000"/>
                </a:srgbClr>
              </a:gs>
              <a:gs pos="100000">
                <a:srgbClr val="000000">
                  <a:shade val="94000"/>
                  <a:satMod val="135000"/>
                </a:srgbClr>
              </a:gs>
            </a:gsLst>
            <a:lin ang="16200000" scaled="0"/>
          </a:gradFill>
          <a:ln w="9525" cap="flat" cmpd="sng" algn="ctr">
            <a:solidFill>
              <a:srgbClr val="000000">
                <a:shade val="95000"/>
                <a:satMod val="105000"/>
              </a:srgbClr>
            </a:solidFill>
            <a:prstDash val="solid"/>
          </a:ln>
          <a:effectLst>
            <a:outerShdw blurRad="40000" dist="23000" dir="5400000" rotWithShape="0">
              <a:srgbClr val="000000">
                <a:alpha val="35000"/>
              </a:srgbClr>
            </a:outerShdw>
          </a:effectLst>
        </p:spPr>
        <p:txBody>
          <a:bodyPr wrap="square" rtlCol="0">
            <a:spAutoFit/>
          </a:bodyPr>
          <a:lstStyle/>
          <a:p>
            <a:pPr algn="ctr" eaLnBrk="1" fontAlgn="auto" hangingPunct="1">
              <a:spcBef>
                <a:spcPts val="0"/>
              </a:spcBef>
              <a:spcAft>
                <a:spcPts val="0"/>
              </a:spcAft>
            </a:pPr>
            <a:r>
              <a:rPr kumimoji="0" lang="zh-TW" altLang="zh-TW" kern="0" dirty="0" smtClean="0">
                <a:solidFill>
                  <a:srgbClr val="FFFFFF"/>
                </a:solidFill>
                <a:latin typeface="Times New Roman" pitchFamily="18" charset="0"/>
                <a:ea typeface="標楷體" panose="03000509000000000000" pitchFamily="65" charset="-120"/>
              </a:rPr>
              <a:t>實作</a:t>
            </a:r>
            <a:r>
              <a:rPr kumimoji="0" lang="en-US" altLang="zh-TW" kern="0" dirty="0" smtClean="0">
                <a:solidFill>
                  <a:srgbClr val="FFFFFF"/>
                </a:solidFill>
                <a:latin typeface="Times New Roman" pitchFamily="18" charset="0"/>
                <a:ea typeface="標楷體" panose="03000509000000000000" pitchFamily="65" charset="-120"/>
                <a:sym typeface="Wingdings" panose="05000000000000000000" charset="2"/>
              </a:rPr>
              <a:t></a:t>
            </a:r>
            <a:r>
              <a:rPr kumimoji="0" lang="zh-TW" altLang="zh-TW" kern="0" dirty="0" smtClean="0">
                <a:solidFill>
                  <a:srgbClr val="FFFFFF"/>
                </a:solidFill>
                <a:latin typeface="Times New Roman" pitchFamily="18" charset="0"/>
                <a:ea typeface="標楷體" panose="03000509000000000000" pitchFamily="65" charset="-120"/>
              </a:rPr>
              <a:t> ：</a:t>
            </a:r>
            <a:r>
              <a:rPr kumimoji="0" lang="zh-TW" altLang="en-US" kern="0" dirty="0" smtClean="0">
                <a:solidFill>
                  <a:srgbClr val="FFFFFF"/>
                </a:solidFill>
                <a:latin typeface="Times New Roman" pitchFamily="18" charset="0"/>
                <a:ea typeface="標楷體" panose="03000509000000000000" pitchFamily="65" charset="-120"/>
              </a:rPr>
              <a:t>切詞與</a:t>
            </a:r>
            <a:endParaRPr kumimoji="0" lang="en-US" altLang="zh-TW" kern="0" dirty="0" smtClean="0">
              <a:solidFill>
                <a:srgbClr val="FFFFFF"/>
              </a:solidFill>
              <a:latin typeface="Times New Roman" pitchFamily="18" charset="0"/>
              <a:ea typeface="標楷體" panose="03000509000000000000" pitchFamily="65" charset="-120"/>
            </a:endParaRPr>
          </a:p>
          <a:p>
            <a:pPr algn="ctr" eaLnBrk="1" fontAlgn="auto" hangingPunct="1">
              <a:spcBef>
                <a:spcPts val="0"/>
              </a:spcBef>
              <a:spcAft>
                <a:spcPts val="0"/>
              </a:spcAft>
            </a:pPr>
            <a:r>
              <a:rPr kumimoji="0" lang="zh-TW" altLang="en-US" kern="0" dirty="0" smtClean="0">
                <a:solidFill>
                  <a:srgbClr val="FFFFFF"/>
                </a:solidFill>
                <a:latin typeface="Times New Roman" pitchFamily="18" charset="0"/>
                <a:ea typeface="標楷體" panose="03000509000000000000" pitchFamily="65" charset="-120"/>
                <a:sym typeface="Wingdings" panose="05000000000000000000" charset="2"/>
              </a:rPr>
              <a:t>資料結構化</a:t>
            </a:r>
            <a:endParaRPr kumimoji="0" lang="zh-TW" altLang="en-US" kern="0" dirty="0">
              <a:solidFill>
                <a:srgbClr val="FFFFFF"/>
              </a:solidFill>
              <a:latin typeface="Times New Roman" pitchFamily="18" charset="0"/>
              <a:ea typeface="標楷體" panose="03000509000000000000" pitchFamily="65" charset="-120"/>
            </a:endParaRPr>
          </a:p>
        </p:txBody>
      </p:sp>
      <p:sp>
        <p:nvSpPr>
          <p:cNvPr id="39" name="Right Arrow 22"/>
          <p:cNvSpPr/>
          <p:nvPr/>
        </p:nvSpPr>
        <p:spPr>
          <a:xfrm>
            <a:off x="7476104" y="3892137"/>
            <a:ext cx="519953" cy="241939"/>
          </a:xfrm>
          <a:prstGeom prst="rightArrow">
            <a:avLst/>
          </a:prstGeom>
          <a:solidFill>
            <a:srgbClr val="00E4A8"/>
          </a:solidFill>
          <a:ln w="25400" cap="flat" cmpd="sng" algn="ctr">
            <a:solidFill>
              <a:srgbClr val="00E4A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TW" altLang="en-US" sz="1800" b="0" i="0" u="none" strike="noStrike" kern="0" cap="none" spc="0" normalizeH="0" baseline="0" noProof="0" smtClean="0">
              <a:ln>
                <a:noFill/>
              </a:ln>
              <a:solidFill>
                <a:srgbClr val="FFFFFF"/>
              </a:solidFill>
              <a:effectLst/>
              <a:uLnTx/>
              <a:uFillTx/>
              <a:latin typeface="Times New Roman" pitchFamily="18" charset="0"/>
              <a:ea typeface="標楷體" panose="03000509000000000000" pitchFamily="65" charset="-120"/>
            </a:endParaRPr>
          </a:p>
        </p:txBody>
      </p:sp>
      <p:sp>
        <p:nvSpPr>
          <p:cNvPr id="48" name="TextBox 31"/>
          <p:cNvSpPr txBox="1"/>
          <p:nvPr/>
        </p:nvSpPr>
        <p:spPr>
          <a:xfrm>
            <a:off x="1976025" y="3965718"/>
            <a:ext cx="1357991" cy="584775"/>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TW" altLang="en-US" sz="3200" b="0" i="0" u="none" strike="noStrike" kern="0" cap="none" spc="0" normalizeH="0" baseline="0" noProof="0" dirty="0" smtClean="0">
                <a:ln>
                  <a:noFill/>
                </a:ln>
                <a:solidFill>
                  <a:srgbClr val="000000"/>
                </a:solidFill>
                <a:effectLst/>
                <a:uLnTx/>
                <a:uFillTx/>
                <a:latin typeface="Times New Roman" pitchFamily="18" charset="0"/>
                <a:ea typeface="標楷體" panose="03000509000000000000" pitchFamily="65" charset="-120"/>
              </a:rPr>
              <a:t>蒐集</a:t>
            </a:r>
          </a:p>
        </p:txBody>
      </p:sp>
      <p:sp>
        <p:nvSpPr>
          <p:cNvPr id="49" name="TextBox 32"/>
          <p:cNvSpPr txBox="1"/>
          <p:nvPr/>
        </p:nvSpPr>
        <p:spPr>
          <a:xfrm>
            <a:off x="5692369" y="3965718"/>
            <a:ext cx="1357991" cy="584775"/>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TW" altLang="en-US" sz="3200" b="0" i="0" u="none" strike="noStrike" kern="0" cap="none" spc="0" normalizeH="0" baseline="0" noProof="0" dirty="0" smtClean="0">
                <a:ln>
                  <a:noFill/>
                </a:ln>
                <a:solidFill>
                  <a:srgbClr val="000000"/>
                </a:solidFill>
                <a:effectLst/>
                <a:uLnTx/>
                <a:uFillTx/>
                <a:latin typeface="Times New Roman" pitchFamily="18" charset="0"/>
                <a:ea typeface="標楷體" panose="03000509000000000000" pitchFamily="65" charset="-120"/>
              </a:rPr>
              <a:t>整理</a:t>
            </a:r>
          </a:p>
        </p:txBody>
      </p:sp>
      <p:sp>
        <p:nvSpPr>
          <p:cNvPr id="52" name="文字方塊 51"/>
          <p:cNvSpPr txBox="1"/>
          <p:nvPr/>
        </p:nvSpPr>
        <p:spPr>
          <a:xfrm>
            <a:off x="7310209" y="3368272"/>
            <a:ext cx="867257" cy="461665"/>
          </a:xfrm>
          <a:prstGeom prst="rect">
            <a:avLst/>
          </a:prstGeom>
          <a:noFill/>
        </p:spPr>
        <p:txBody>
          <a:bodyPr wrap="square" rtlCol="0">
            <a:spAutoFit/>
          </a:bodyPr>
          <a:lstStyle/>
          <a:p>
            <a:r>
              <a:rPr lang="en-US" altLang="zh-TW" sz="2400" dirty="0" smtClean="0">
                <a:solidFill>
                  <a:srgbClr val="3333FF"/>
                </a:solidFill>
                <a:latin typeface="Times New Roman" pitchFamily="18" charset="0"/>
                <a:cs typeface="Times New Roman" pitchFamily="18" charset="0"/>
              </a:rPr>
              <a:t>MDS</a:t>
            </a:r>
          </a:p>
        </p:txBody>
      </p:sp>
      <p:sp>
        <p:nvSpPr>
          <p:cNvPr id="53" name="文字方塊 52"/>
          <p:cNvSpPr txBox="1"/>
          <p:nvPr/>
        </p:nvSpPr>
        <p:spPr>
          <a:xfrm>
            <a:off x="7363878" y="4180169"/>
            <a:ext cx="867257" cy="461665"/>
          </a:xfrm>
          <a:prstGeom prst="rect">
            <a:avLst/>
          </a:prstGeom>
          <a:noFill/>
        </p:spPr>
        <p:txBody>
          <a:bodyPr wrap="square" rtlCol="0">
            <a:spAutoFit/>
          </a:bodyPr>
          <a:lstStyle/>
          <a:p>
            <a:r>
              <a:rPr lang="en-US" altLang="zh-TW" sz="2400" dirty="0" smtClean="0">
                <a:solidFill>
                  <a:srgbClr val="3333FF"/>
                </a:solidFill>
                <a:latin typeface="Times New Roman" pitchFamily="18" charset="0"/>
                <a:cs typeface="Times New Roman" pitchFamily="18" charset="0"/>
              </a:rPr>
              <a:t>STP</a:t>
            </a:r>
            <a:endParaRPr lang="zh-TW" altLang="en-US" sz="2400" dirty="0">
              <a:solidFill>
                <a:srgbClr val="3333FF"/>
              </a:solidFill>
              <a:latin typeface="Times New Roman" pitchFamily="18" charset="0"/>
              <a:cs typeface="Times New Roman" pitchFamily="18" charset="0"/>
            </a:endParaRPr>
          </a:p>
        </p:txBody>
      </p:sp>
      <p:pic>
        <p:nvPicPr>
          <p:cNvPr id="5" name="Picture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568270" y="3800387"/>
            <a:ext cx="2481091" cy="1371622"/>
          </a:xfrm>
          <a:prstGeom prst="rect">
            <a:avLst/>
          </a:prstGeom>
          <a:noFill/>
          <a:ln>
            <a:noFill/>
          </a:ln>
          <a:effectLst>
            <a:outerShdw blurRad="292100" dist="139700" dir="2700000" algn="tl" rotWithShape="0">
              <a:srgbClr val="333333">
                <a:alpha val="65000"/>
              </a:srgbClr>
            </a:outerShdw>
          </a:effectLst>
        </p:spPr>
      </p:pic>
      <p:pic>
        <p:nvPicPr>
          <p:cNvPr id="33" name="Picture 32"/>
          <p:cNvPicPr>
            <a:picLocks noChangeAspect="1"/>
          </p:cNvPicPr>
          <p:nvPr/>
        </p:nvPicPr>
        <p:blipFill>
          <a:blip r:embed="rId10"/>
          <a:stretch>
            <a:fillRect/>
          </a:stretch>
        </p:blipFill>
        <p:spPr>
          <a:xfrm>
            <a:off x="9204424" y="2616966"/>
            <a:ext cx="2257487" cy="1396140"/>
          </a:xfrm>
          <a:prstGeom prst="rect">
            <a:avLst/>
          </a:prstGeom>
          <a:noFill/>
          <a:ln>
            <a:noFill/>
          </a:ln>
          <a:effectLst>
            <a:outerShdw blurRad="292100" dist="139700" dir="2700000" algn="tl" rotWithShape="0">
              <a:srgbClr val="333333">
                <a:alpha val="65000"/>
              </a:srgbClr>
            </a:outerShdw>
          </a:effectLst>
        </p:spPr>
      </p:pic>
      <p:sp>
        <p:nvSpPr>
          <p:cNvPr id="51" name="TextBox 20"/>
          <p:cNvSpPr txBox="1"/>
          <p:nvPr/>
        </p:nvSpPr>
        <p:spPr>
          <a:xfrm>
            <a:off x="8800995" y="2148924"/>
            <a:ext cx="2732244" cy="369332"/>
          </a:xfrm>
          <a:prstGeom prst="rect">
            <a:avLst/>
          </a:prstGeom>
          <a:gradFill rotWithShape="1">
            <a:gsLst>
              <a:gs pos="0">
                <a:srgbClr val="E7BB01">
                  <a:tint val="50000"/>
                  <a:satMod val="300000"/>
                </a:srgbClr>
              </a:gs>
              <a:gs pos="35000">
                <a:srgbClr val="E7BB01">
                  <a:tint val="37000"/>
                  <a:satMod val="300000"/>
                </a:srgbClr>
              </a:gs>
              <a:gs pos="100000">
                <a:srgbClr val="E7BB01">
                  <a:tint val="15000"/>
                  <a:satMod val="350000"/>
                </a:srgbClr>
              </a:gs>
            </a:gsLst>
            <a:lin ang="16200000" scaled="1"/>
          </a:gradFill>
          <a:ln w="9525" cap="flat" cmpd="sng" algn="ctr">
            <a:solidFill>
              <a:srgbClr val="E7BB01">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TW" altLang="en-US" kern="0" dirty="0" smtClean="0">
                <a:solidFill>
                  <a:srgbClr val="000000"/>
                </a:solidFill>
                <a:latin typeface="Times New Roman" pitchFamily="18" charset="0"/>
                <a:ea typeface="標楷體" panose="03000509000000000000" pitchFamily="65" charset="-120"/>
              </a:rPr>
              <a:t>關聯式法則與馬可夫模型</a:t>
            </a:r>
            <a:endParaRPr kumimoji="0" lang="zh-TW" altLang="en-US" kern="0" dirty="0">
              <a:solidFill>
                <a:srgbClr val="000000"/>
              </a:solidFill>
              <a:latin typeface="Times New Roman" pitchFamily="18" charset="0"/>
              <a:ea typeface="標楷體" panose="03000509000000000000" pitchFamily="65" charset="-120"/>
            </a:endParaRPr>
          </a:p>
        </p:txBody>
      </p:sp>
      <p:sp>
        <p:nvSpPr>
          <p:cNvPr id="55" name="TextBox 33"/>
          <p:cNvSpPr txBox="1"/>
          <p:nvPr/>
        </p:nvSpPr>
        <p:spPr>
          <a:xfrm>
            <a:off x="9439733" y="3965718"/>
            <a:ext cx="1357991" cy="584775"/>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TW" altLang="en-US" sz="3200" b="0" i="0" u="none" strike="noStrike" kern="0" cap="none" spc="0" normalizeH="0" baseline="0" noProof="0" dirty="0" smtClean="0">
                <a:ln>
                  <a:noFill/>
                </a:ln>
                <a:solidFill>
                  <a:srgbClr val="000000"/>
                </a:solidFill>
                <a:effectLst/>
                <a:uLnTx/>
                <a:uFillTx/>
                <a:latin typeface="Times New Roman" pitchFamily="18" charset="0"/>
                <a:ea typeface="標楷體" panose="03000509000000000000" pitchFamily="65" charset="-120"/>
              </a:rPr>
              <a:t>陳示</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讀入</a:t>
            </a:r>
            <a:r>
              <a:rPr lang="en-US" altLang="zh-TW" dirty="0" smtClean="0"/>
              <a:t>CSV</a:t>
            </a:r>
            <a:r>
              <a:rPr lang="zh-TW" altLang="en-US" dirty="0" smtClean="0"/>
              <a:t>檔</a:t>
            </a:r>
            <a:endParaRPr lang="zh-TW" altLang="en-US" dirty="0"/>
          </a:p>
        </p:txBody>
      </p:sp>
      <p:sp>
        <p:nvSpPr>
          <p:cNvPr id="3" name="內容版面配置區 2"/>
          <p:cNvSpPr>
            <a:spLocks noGrp="1"/>
          </p:cNvSpPr>
          <p:nvPr>
            <p:ph idx="1"/>
          </p:nvPr>
        </p:nvSpPr>
        <p:spPr/>
        <p:txBody>
          <a:bodyPr/>
          <a:lstStyle/>
          <a:p>
            <a:r>
              <a:rPr lang="en-US" altLang="zh-TW" dirty="0" smtClean="0"/>
              <a:t>data</a:t>
            </a:r>
            <a:r>
              <a:rPr lang="zh-TW" altLang="en-US" dirty="0" smtClean="0"/>
              <a:t> </a:t>
            </a:r>
            <a:r>
              <a:rPr lang="en-US" altLang="zh-TW" dirty="0" smtClean="0">
                <a:solidFill>
                  <a:schemeClr val="accent5"/>
                </a:solidFill>
              </a:rPr>
              <a:t>&lt;-</a:t>
            </a:r>
            <a:r>
              <a:rPr lang="en-US" altLang="zh-TW" dirty="0">
                <a:solidFill>
                  <a:schemeClr val="accent2"/>
                </a:solidFill>
              </a:rPr>
              <a:t>read.csv</a:t>
            </a:r>
            <a:r>
              <a:rPr lang="en-US" altLang="zh-TW" dirty="0"/>
              <a:t>("Carseats.csv", header=T, </a:t>
            </a:r>
            <a:r>
              <a:rPr lang="en-US" altLang="zh-TW" dirty="0" err="1"/>
              <a:t>sep</a:t>
            </a:r>
            <a:r>
              <a:rPr lang="en-US" altLang="zh-TW" dirty="0"/>
              <a:t>=",")</a:t>
            </a:r>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50</a:t>
            </a:fld>
            <a:endParaRPr lang="zh-TW" alt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4917" y="3127652"/>
            <a:ext cx="6147101" cy="3094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字方塊 4"/>
          <p:cNvSpPr txBox="1"/>
          <p:nvPr/>
        </p:nvSpPr>
        <p:spPr>
          <a:xfrm>
            <a:off x="4077148" y="2538805"/>
            <a:ext cx="1107996" cy="369332"/>
          </a:xfrm>
          <a:prstGeom prst="rect">
            <a:avLst/>
          </a:prstGeom>
          <a:noFill/>
        </p:spPr>
        <p:txBody>
          <a:bodyPr wrap="none" rtlCol="0">
            <a:spAutoFit/>
          </a:bodyPr>
          <a:lstStyle/>
          <a:p>
            <a:r>
              <a:rPr lang="zh-TW" altLang="en-US" dirty="0" smtClean="0"/>
              <a:t>檔案名稱</a:t>
            </a:r>
            <a:endParaRPr lang="zh-TW" altLang="en-US" dirty="0"/>
          </a:p>
        </p:txBody>
      </p:sp>
      <p:sp>
        <p:nvSpPr>
          <p:cNvPr id="6" name="文字方塊 5"/>
          <p:cNvSpPr txBox="1"/>
          <p:nvPr/>
        </p:nvSpPr>
        <p:spPr>
          <a:xfrm>
            <a:off x="5970494" y="2571078"/>
            <a:ext cx="1338828" cy="369332"/>
          </a:xfrm>
          <a:prstGeom prst="rect">
            <a:avLst/>
          </a:prstGeom>
          <a:noFill/>
        </p:spPr>
        <p:txBody>
          <a:bodyPr wrap="none" rtlCol="0">
            <a:spAutoFit/>
          </a:bodyPr>
          <a:lstStyle/>
          <a:p>
            <a:r>
              <a:rPr lang="zh-TW" altLang="en-US" dirty="0" smtClean="0"/>
              <a:t>是否有表頭</a:t>
            </a:r>
            <a:endParaRPr lang="zh-TW" altLang="en-US" dirty="0"/>
          </a:p>
        </p:txBody>
      </p:sp>
      <p:sp>
        <p:nvSpPr>
          <p:cNvPr id="7" name="文字方塊 6"/>
          <p:cNvSpPr txBox="1"/>
          <p:nvPr/>
        </p:nvSpPr>
        <p:spPr>
          <a:xfrm>
            <a:off x="7745506" y="2538805"/>
            <a:ext cx="2031325" cy="369332"/>
          </a:xfrm>
          <a:prstGeom prst="rect">
            <a:avLst/>
          </a:prstGeom>
          <a:noFill/>
        </p:spPr>
        <p:txBody>
          <a:bodyPr wrap="none" rtlCol="0">
            <a:spAutoFit/>
          </a:bodyPr>
          <a:lstStyle/>
          <a:p>
            <a:r>
              <a:rPr lang="zh-TW" altLang="en-US" dirty="0" smtClean="0"/>
              <a:t>使用什麼符號切分</a:t>
            </a:r>
            <a:endParaRPr lang="zh-TW" altLang="en-US" dirty="0"/>
          </a:p>
        </p:txBody>
      </p:sp>
    </p:spTree>
    <p:extLst>
      <p:ext uri="{BB962C8B-B14F-4D97-AF65-F5344CB8AC3E}">
        <p14:creationId xmlns:p14="http://schemas.microsoft.com/office/powerpoint/2010/main" val="64401889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查看資料</a:t>
            </a:r>
            <a:endParaRPr lang="zh-TW" altLang="en-US" dirty="0"/>
          </a:p>
        </p:txBody>
      </p:sp>
      <p:sp>
        <p:nvSpPr>
          <p:cNvPr id="3" name="內容版面配置區 2"/>
          <p:cNvSpPr>
            <a:spLocks noGrp="1"/>
          </p:cNvSpPr>
          <p:nvPr>
            <p:ph idx="1"/>
          </p:nvPr>
        </p:nvSpPr>
        <p:spPr/>
        <p:txBody>
          <a:bodyPr/>
          <a:lstStyle/>
          <a:p>
            <a:r>
              <a:rPr lang="en-US" altLang="zh-TW" dirty="0"/>
              <a:t>View(data)</a:t>
            </a:r>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51</a:t>
            </a:fld>
            <a:endParaRPr lang="zh-TW" alt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875" y="3884754"/>
            <a:ext cx="4037369" cy="1396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51975"/>
          <a:stretch/>
        </p:blipFill>
        <p:spPr bwMode="auto">
          <a:xfrm>
            <a:off x="6217918" y="3023584"/>
            <a:ext cx="4098663" cy="301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向右箭號 4"/>
          <p:cNvSpPr/>
          <p:nvPr/>
        </p:nvSpPr>
        <p:spPr>
          <a:xfrm>
            <a:off x="5142155" y="4378362"/>
            <a:ext cx="720763" cy="4087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02338028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這時老闆路過</a:t>
            </a:r>
            <a:r>
              <a:rPr lang="en-US" altLang="zh-TW" dirty="0" smtClean="0"/>
              <a:t>…</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52</a:t>
            </a:fld>
            <a:endParaRPr lang="zh-TW" altLang="en-US"/>
          </a:p>
        </p:txBody>
      </p:sp>
      <p:pic>
        <p:nvPicPr>
          <p:cNvPr id="5" name="Picture 2" descr="「老闆」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7128" y="2519659"/>
            <a:ext cx="4738109" cy="3161611"/>
          </a:xfrm>
          <a:prstGeom prst="rect">
            <a:avLst/>
          </a:prstGeom>
          <a:noFill/>
          <a:extLst>
            <a:ext uri="{909E8E84-426E-40DD-AFC4-6F175D3DCCD1}">
              <a14:hiddenFill xmlns:a14="http://schemas.microsoft.com/office/drawing/2010/main">
                <a:solidFill>
                  <a:srgbClr val="FFFFFF"/>
                </a:solidFill>
              </a14:hiddenFill>
            </a:ext>
          </a:extLst>
        </p:spPr>
      </p:pic>
      <p:sp>
        <p:nvSpPr>
          <p:cNvPr id="6" name="橢圓形圖說文字 5"/>
          <p:cNvSpPr/>
          <p:nvPr/>
        </p:nvSpPr>
        <p:spPr>
          <a:xfrm>
            <a:off x="6572922" y="2750090"/>
            <a:ext cx="4313817" cy="2259106"/>
          </a:xfrm>
          <a:prstGeom prst="wedgeEllipseCallout">
            <a:avLst>
              <a:gd name="adj1" fmla="val -55247"/>
              <a:gd name="adj2" fmla="val 38214"/>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400" dirty="0" smtClean="0"/>
              <a:t>那個誰？</a:t>
            </a:r>
            <a:r>
              <a:rPr lang="en-US" altLang="zh-TW" sz="2400" dirty="0" smtClean="0"/>
              <a:t>2013</a:t>
            </a:r>
            <a:r>
              <a:rPr lang="zh-TW" altLang="en-US" sz="2400" dirty="0" smtClean="0"/>
              <a:t>年最好銷售業績最好</a:t>
            </a:r>
            <a:r>
              <a:rPr lang="zh-TW" altLang="en-US" sz="2400" dirty="0" smtClean="0">
                <a:solidFill>
                  <a:schemeClr val="tx1"/>
                </a:solidFill>
              </a:rPr>
              <a:t>的</a:t>
            </a:r>
            <a:r>
              <a:rPr lang="zh-TW" altLang="en-US" sz="2400" dirty="0" smtClean="0"/>
              <a:t>店家是幾號店家</a:t>
            </a:r>
            <a:r>
              <a:rPr lang="en-US" altLang="zh-TW" sz="2400" dirty="0" smtClean="0"/>
              <a:t>?</a:t>
            </a:r>
            <a:r>
              <a:rPr lang="zh-TW" altLang="en-US" sz="2400" dirty="0" smtClean="0"/>
              <a:t>前</a:t>
            </a:r>
            <a:r>
              <a:rPr lang="en-US" altLang="zh-TW" sz="2400" dirty="0" smtClean="0"/>
              <a:t>10</a:t>
            </a:r>
            <a:r>
              <a:rPr lang="zh-TW" altLang="en-US" sz="2400" dirty="0" smtClean="0"/>
              <a:t>家平均銷售量是多少</a:t>
            </a:r>
            <a:r>
              <a:rPr lang="en-US" altLang="zh-TW" sz="2400" dirty="0" smtClean="0"/>
              <a:t>?</a:t>
            </a:r>
            <a:endParaRPr lang="zh-TW" altLang="en-US" sz="2400" dirty="0"/>
          </a:p>
        </p:txBody>
      </p:sp>
    </p:spTree>
    <p:extLst>
      <p:ext uri="{BB962C8B-B14F-4D97-AF65-F5344CB8AC3E}">
        <p14:creationId xmlns:p14="http://schemas.microsoft.com/office/powerpoint/2010/main" val="333967597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資料結構 </a:t>
            </a:r>
            <a:r>
              <a:rPr lang="en-US" altLang="zh-TW" dirty="0" smtClean="0"/>
              <a:t>Vector , Factor</a:t>
            </a:r>
            <a:endParaRPr lang="zh-TW" altLang="en-US" dirty="0"/>
          </a:p>
        </p:txBody>
      </p:sp>
      <p:sp>
        <p:nvSpPr>
          <p:cNvPr id="3" name="內容版面配置區 2"/>
          <p:cNvSpPr>
            <a:spLocks noGrp="1"/>
          </p:cNvSpPr>
          <p:nvPr>
            <p:ph idx="1"/>
          </p:nvPr>
        </p:nvSpPr>
        <p:spPr/>
        <p:txBody>
          <a:bodyPr/>
          <a:lstStyle/>
          <a:p>
            <a:r>
              <a:rPr lang="en-US" altLang="zh-TW" dirty="0" smtClean="0"/>
              <a:t> </a:t>
            </a:r>
            <a:r>
              <a:rPr lang="en-US" altLang="zh-TW" dirty="0" err="1" smtClean="0"/>
              <a:t>exampleV</a:t>
            </a:r>
            <a:r>
              <a:rPr lang="en-US" altLang="zh-TW" dirty="0" smtClean="0"/>
              <a:t> </a:t>
            </a:r>
            <a:r>
              <a:rPr lang="en-US" altLang="zh-TW" dirty="0">
                <a:solidFill>
                  <a:schemeClr val="accent5"/>
                </a:solidFill>
              </a:rPr>
              <a:t>&lt;-</a:t>
            </a:r>
            <a:r>
              <a:rPr lang="en-US" altLang="zh-TW" dirty="0"/>
              <a:t> </a:t>
            </a:r>
            <a:r>
              <a:rPr lang="en-US" altLang="zh-TW" dirty="0" smtClean="0"/>
              <a:t>c </a:t>
            </a:r>
            <a:r>
              <a:rPr lang="en-US" altLang="zh-TW" dirty="0" smtClean="0">
                <a:solidFill>
                  <a:schemeClr val="accent5"/>
                </a:solidFill>
              </a:rPr>
              <a:t>(</a:t>
            </a:r>
            <a:r>
              <a:rPr lang="zh-TW" altLang="en-US" dirty="0" smtClean="0"/>
              <a:t> </a:t>
            </a:r>
            <a:r>
              <a:rPr lang="en-US" altLang="zh-TW" dirty="0" smtClean="0"/>
              <a:t>1</a:t>
            </a:r>
            <a:r>
              <a:rPr lang="zh-TW" altLang="en-US" dirty="0" smtClean="0"/>
              <a:t> </a:t>
            </a:r>
            <a:r>
              <a:rPr lang="en-US" altLang="zh-TW" dirty="0" smtClean="0"/>
              <a:t>, "2"  ,5  , "JAON"</a:t>
            </a:r>
            <a:r>
              <a:rPr lang="zh-TW" altLang="en-US" dirty="0" smtClean="0"/>
              <a:t> </a:t>
            </a:r>
            <a:r>
              <a:rPr lang="en-US" altLang="zh-TW" dirty="0" smtClean="0"/>
              <a:t>,</a:t>
            </a:r>
            <a:r>
              <a:rPr lang="zh-TW" altLang="en-US" dirty="0" smtClean="0"/>
              <a:t> </a:t>
            </a:r>
            <a:r>
              <a:rPr lang="en-US" altLang="zh-TW" dirty="0" smtClean="0"/>
              <a:t>0.5</a:t>
            </a:r>
            <a:r>
              <a:rPr lang="zh-TW" altLang="en-US" dirty="0" smtClean="0"/>
              <a:t> </a:t>
            </a:r>
            <a:r>
              <a:rPr lang="en-US" altLang="zh-TW" dirty="0" smtClean="0"/>
              <a:t>, " f "</a:t>
            </a:r>
            <a:r>
              <a:rPr lang="zh-TW" altLang="en-US" dirty="0" smtClean="0"/>
              <a:t> </a:t>
            </a:r>
            <a:r>
              <a:rPr lang="en-US" altLang="zh-TW" dirty="0" smtClean="0">
                <a:solidFill>
                  <a:schemeClr val="accent5"/>
                </a:solidFill>
              </a:rPr>
              <a:t>)</a:t>
            </a:r>
          </a:p>
          <a:p>
            <a:endParaRPr lang="en-US" altLang="zh-TW" dirty="0" smtClean="0"/>
          </a:p>
          <a:p>
            <a:endParaRPr lang="en-US" altLang="zh-TW" dirty="0"/>
          </a:p>
          <a:p>
            <a:endParaRPr lang="en-US" altLang="zh-TW" dirty="0" smtClean="0"/>
          </a:p>
          <a:p>
            <a:r>
              <a:rPr lang="en-US" altLang="zh-TW" dirty="0" smtClean="0"/>
              <a:t> </a:t>
            </a:r>
            <a:r>
              <a:rPr lang="en-US" altLang="zh-TW" dirty="0" err="1" smtClean="0"/>
              <a:t>exampleF</a:t>
            </a:r>
            <a:r>
              <a:rPr lang="en-US" altLang="zh-TW" dirty="0" smtClean="0"/>
              <a:t>  </a:t>
            </a:r>
            <a:r>
              <a:rPr lang="en-US" altLang="zh-TW" dirty="0" smtClean="0">
                <a:solidFill>
                  <a:schemeClr val="accent5"/>
                </a:solidFill>
              </a:rPr>
              <a:t>&lt;-</a:t>
            </a:r>
            <a:r>
              <a:rPr lang="en-US" altLang="zh-TW" dirty="0" smtClean="0"/>
              <a:t> factor </a:t>
            </a:r>
            <a:r>
              <a:rPr lang="en-US" altLang="zh-TW" dirty="0" smtClean="0">
                <a:solidFill>
                  <a:schemeClr val="accent5"/>
                </a:solidFill>
              </a:rPr>
              <a:t>(</a:t>
            </a:r>
            <a:r>
              <a:rPr lang="en-US" altLang="zh-TW" dirty="0" smtClean="0"/>
              <a:t> c </a:t>
            </a:r>
            <a:r>
              <a:rPr lang="en-US" altLang="zh-TW" dirty="0" smtClean="0">
                <a:solidFill>
                  <a:schemeClr val="accent5"/>
                </a:solidFill>
              </a:rPr>
              <a:t>(</a:t>
            </a:r>
            <a:r>
              <a:rPr lang="zh-TW" altLang="en-US" dirty="0" smtClean="0"/>
              <a:t> </a:t>
            </a:r>
            <a:r>
              <a:rPr lang="en-US" altLang="zh-TW" dirty="0" smtClean="0"/>
              <a:t>1</a:t>
            </a:r>
            <a:r>
              <a:rPr lang="zh-TW" altLang="en-US" dirty="0" smtClean="0"/>
              <a:t> </a:t>
            </a:r>
            <a:r>
              <a:rPr lang="en-US" altLang="zh-TW" dirty="0" smtClean="0"/>
              <a:t>, "</a:t>
            </a:r>
            <a:r>
              <a:rPr lang="zh-TW" altLang="en-US" dirty="0" smtClean="0"/>
              <a:t> </a:t>
            </a:r>
            <a:r>
              <a:rPr lang="en-US" altLang="zh-TW" dirty="0" smtClean="0"/>
              <a:t>B "</a:t>
            </a:r>
            <a:r>
              <a:rPr lang="zh-TW" altLang="en-US" dirty="0" smtClean="0"/>
              <a:t> </a:t>
            </a:r>
            <a:r>
              <a:rPr lang="en-US" altLang="zh-TW" dirty="0" smtClean="0"/>
              <a:t>,</a:t>
            </a:r>
            <a:r>
              <a:rPr lang="zh-TW" altLang="en-US" dirty="0" smtClean="0"/>
              <a:t> </a:t>
            </a:r>
            <a:r>
              <a:rPr lang="en-US" altLang="zh-TW" dirty="0" smtClean="0"/>
              <a:t>5</a:t>
            </a:r>
            <a:r>
              <a:rPr lang="zh-TW" altLang="en-US" dirty="0" smtClean="0"/>
              <a:t> </a:t>
            </a:r>
            <a:r>
              <a:rPr lang="en-US" altLang="zh-TW" dirty="0" smtClean="0"/>
              <a:t>, "</a:t>
            </a:r>
            <a:r>
              <a:rPr lang="zh-TW" altLang="en-US" dirty="0" smtClean="0"/>
              <a:t> </a:t>
            </a:r>
            <a:r>
              <a:rPr lang="en-US" altLang="zh-TW" dirty="0" smtClean="0"/>
              <a:t>B "</a:t>
            </a:r>
            <a:r>
              <a:rPr lang="zh-TW" altLang="en-US" dirty="0" smtClean="0"/>
              <a:t> </a:t>
            </a:r>
            <a:r>
              <a:rPr lang="en-US" altLang="zh-TW" dirty="0" smtClean="0"/>
              <a:t>,</a:t>
            </a:r>
            <a:r>
              <a:rPr lang="zh-TW" altLang="en-US" dirty="0" smtClean="0"/>
              <a:t> </a:t>
            </a:r>
            <a:r>
              <a:rPr lang="en-US" altLang="zh-TW" dirty="0" smtClean="0"/>
              <a:t>0.5</a:t>
            </a:r>
            <a:r>
              <a:rPr lang="zh-TW" altLang="en-US" dirty="0" smtClean="0"/>
              <a:t> </a:t>
            </a:r>
            <a:r>
              <a:rPr lang="en-US" altLang="zh-TW" dirty="0" smtClean="0"/>
              <a:t>, " B "</a:t>
            </a:r>
            <a:r>
              <a:rPr lang="zh-TW" altLang="en-US" dirty="0" smtClean="0"/>
              <a:t> </a:t>
            </a:r>
            <a:r>
              <a:rPr lang="en-US" altLang="zh-TW" dirty="0" smtClean="0">
                <a:solidFill>
                  <a:schemeClr val="accent5"/>
                </a:solidFill>
              </a:rPr>
              <a:t>)</a:t>
            </a:r>
            <a:r>
              <a:rPr lang="zh-TW" altLang="en-US" dirty="0" smtClean="0">
                <a:solidFill>
                  <a:schemeClr val="accent5"/>
                </a:solidFill>
              </a:rPr>
              <a:t> </a:t>
            </a:r>
            <a:r>
              <a:rPr lang="en-US" altLang="zh-TW" dirty="0" smtClean="0">
                <a:solidFill>
                  <a:schemeClr val="accent5"/>
                </a:solidFill>
              </a:rPr>
              <a:t>)</a:t>
            </a:r>
            <a:endParaRPr lang="zh-TW" altLang="en-US" dirty="0">
              <a:solidFill>
                <a:schemeClr val="accent5"/>
              </a:solidFill>
            </a:endParaRPr>
          </a:p>
        </p:txBody>
      </p:sp>
      <p:sp>
        <p:nvSpPr>
          <p:cNvPr id="11" name="投影片編號版面配置區 10"/>
          <p:cNvSpPr>
            <a:spLocks noGrp="1"/>
          </p:cNvSpPr>
          <p:nvPr>
            <p:ph type="sldNum" sz="quarter" idx="12"/>
          </p:nvPr>
        </p:nvSpPr>
        <p:spPr/>
        <p:txBody>
          <a:bodyPr>
            <a:normAutofit/>
          </a:bodyPr>
          <a:lstStyle/>
          <a:p>
            <a:fld id="{0105A47A-F4FC-4E73-B27A-4B82A4F18EF2}" type="slidenum">
              <a:rPr lang="zh-TW" altLang="en-US" smtClean="0"/>
              <a:pPr/>
              <a:t>53</a:t>
            </a:fld>
            <a:endParaRPr lang="zh-TW" altLang="en-US"/>
          </a:p>
        </p:txBody>
      </p:sp>
      <p:sp>
        <p:nvSpPr>
          <p:cNvPr id="9" name="Rectangle 6"/>
          <p:cNvSpPr>
            <a:spLocks noChangeArrowheads="1"/>
          </p:cNvSpPr>
          <p:nvPr/>
        </p:nvSpPr>
        <p:spPr bwMode="auto">
          <a:xfrm>
            <a:off x="1249787" y="2409648"/>
            <a:ext cx="9692424" cy="1202994"/>
          </a:xfrm>
          <a:prstGeom prst="rect">
            <a:avLst/>
          </a:prstGeom>
          <a:solidFill>
            <a:srgbClr val="32323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8000" tIns="108000" rIns="108000" bIns="1080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3200" b="0" i="0" u="none" strike="noStrike" cap="none" normalizeH="0" baseline="0" dirty="0" smtClean="0">
                <a:ln>
                  <a:noFill/>
                </a:ln>
                <a:solidFill>
                  <a:srgbClr val="CC7833"/>
                </a:solidFill>
                <a:effectLst/>
                <a:latin typeface="Consolas" panose="020B0609020204030204" pitchFamily="49" charset="0"/>
              </a:rPr>
              <a:t>&gt; exampleV </a:t>
            </a:r>
            <a:endParaRPr kumimoji="0" lang="en-US" altLang="zh-TW" sz="3200" b="0" i="0" u="none" strike="noStrike" cap="none" normalizeH="0" baseline="0" dirty="0" smtClean="0">
              <a:ln>
                <a:noFill/>
              </a:ln>
              <a:solidFill>
                <a:srgbClr val="CC78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3200" b="0" i="0" u="none" strike="noStrike" cap="none" normalizeH="0" baseline="0" dirty="0" smtClean="0">
                <a:ln>
                  <a:noFill/>
                </a:ln>
                <a:solidFill>
                  <a:srgbClr val="FFFFFF"/>
                </a:solidFill>
                <a:effectLst/>
                <a:latin typeface="Consolas" panose="020B0609020204030204" pitchFamily="49" charset="0"/>
              </a:rPr>
              <a:t>[1] "1" "2" "5" "JAON" "0.5" "f" </a:t>
            </a:r>
            <a:endParaRPr kumimoji="0" lang="zh-TW" altLang="zh-TW" sz="44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7"/>
          <p:cNvSpPr>
            <a:spLocks noChangeArrowheads="1"/>
          </p:cNvSpPr>
          <p:nvPr/>
        </p:nvSpPr>
        <p:spPr bwMode="auto">
          <a:xfrm>
            <a:off x="1249787" y="4571219"/>
            <a:ext cx="9692425" cy="1695437"/>
          </a:xfrm>
          <a:prstGeom prst="rect">
            <a:avLst/>
          </a:prstGeom>
          <a:solidFill>
            <a:srgbClr val="32323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8000" tIns="108000" rIns="108000" bIns="10800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zh-TW" sz="3200" b="0" i="0" u="none" strike="noStrike" cap="none" normalizeH="0" baseline="0" dirty="0" smtClean="0">
                <a:ln>
                  <a:noFill/>
                </a:ln>
                <a:solidFill>
                  <a:srgbClr val="CC7833"/>
                </a:solidFill>
                <a:effectLst/>
                <a:latin typeface="Consolas" panose="020B0609020204030204" pitchFamily="49" charset="0"/>
              </a:rPr>
              <a:t>&gt; </a:t>
            </a:r>
            <a:r>
              <a:rPr kumimoji="0" lang="zh-TW" altLang="zh-TW" sz="3200" b="0" i="0" u="none" strike="noStrike" cap="none" normalizeH="0" baseline="0" dirty="0" smtClean="0">
                <a:ln>
                  <a:noFill/>
                </a:ln>
                <a:solidFill>
                  <a:srgbClr val="CC7833"/>
                </a:solidFill>
                <a:effectLst/>
                <a:latin typeface="Consolas" panose="020B0609020204030204" pitchFamily="49" charset="0"/>
              </a:rPr>
              <a:t>exampleF </a:t>
            </a:r>
            <a:endParaRPr kumimoji="0" lang="en-US" altLang="zh-TW" sz="3200" b="0" i="0" u="none" strike="noStrike" cap="none" normalizeH="0" baseline="0" dirty="0" smtClean="0">
              <a:ln>
                <a:noFill/>
              </a:ln>
              <a:solidFill>
                <a:srgbClr val="CC7833"/>
              </a:solidFill>
              <a:effectLst/>
              <a:latin typeface="Consolas" panose="020B0609020204030204" pitchFamily="49" charset="0"/>
            </a:endParaRPr>
          </a:p>
          <a:p>
            <a:pPr marR="0" lvl="0" algn="l" defTabSz="914400" rtl="0" eaLnBrk="0" fontAlgn="base" latinLnBrk="0" hangingPunct="0">
              <a:lnSpc>
                <a:spcPct val="100000"/>
              </a:lnSpc>
              <a:spcBef>
                <a:spcPct val="0"/>
              </a:spcBef>
              <a:spcAft>
                <a:spcPct val="0"/>
              </a:spcAft>
              <a:buClrTx/>
              <a:buSzTx/>
              <a:tabLst/>
            </a:pPr>
            <a:r>
              <a:rPr kumimoji="0" lang="zh-TW" altLang="zh-TW" sz="3200" b="0" i="0" u="none" strike="noStrike" cap="none" normalizeH="0" baseline="0" dirty="0" smtClean="0">
                <a:ln>
                  <a:noFill/>
                </a:ln>
                <a:solidFill>
                  <a:srgbClr val="FFFFFF"/>
                </a:solidFill>
                <a:effectLst/>
                <a:latin typeface="Consolas" panose="020B0609020204030204" pitchFamily="49" charset="0"/>
              </a:rPr>
              <a:t>[1] 1 B 5 B 0.5 B </a:t>
            </a:r>
            <a:endParaRPr kumimoji="0" lang="en-US" altLang="zh-TW" sz="3200" b="0" i="0" u="none" strike="noStrike" cap="none" normalizeH="0" baseline="0" dirty="0" smtClean="0">
              <a:ln>
                <a:noFill/>
              </a:ln>
              <a:solidFill>
                <a:srgbClr val="FFFFFF"/>
              </a:solidFill>
              <a:effectLst/>
              <a:latin typeface="Consolas" panose="020B0609020204030204" pitchFamily="49" charset="0"/>
            </a:endParaRPr>
          </a:p>
          <a:p>
            <a:pPr marR="0" lvl="0" algn="l" defTabSz="914400" rtl="0" eaLnBrk="0" fontAlgn="base" latinLnBrk="0" hangingPunct="0">
              <a:lnSpc>
                <a:spcPct val="100000"/>
              </a:lnSpc>
              <a:spcBef>
                <a:spcPct val="0"/>
              </a:spcBef>
              <a:spcAft>
                <a:spcPct val="0"/>
              </a:spcAft>
              <a:buClrTx/>
              <a:buSzTx/>
              <a:tabLst/>
            </a:pPr>
            <a:r>
              <a:rPr kumimoji="0" lang="zh-TW" altLang="zh-TW" sz="3200" b="0" i="0" u="none" strike="noStrike" cap="none" normalizeH="0" baseline="0" dirty="0" smtClean="0">
                <a:ln>
                  <a:noFill/>
                </a:ln>
                <a:solidFill>
                  <a:srgbClr val="FFFFFF"/>
                </a:solidFill>
                <a:effectLst/>
                <a:latin typeface="Consolas" panose="020B0609020204030204" pitchFamily="49" charset="0"/>
              </a:rPr>
              <a:t>Levels: 0.5 1 5 B</a:t>
            </a:r>
            <a:endParaRPr kumimoji="0" lang="zh-TW" altLang="zh-TW" sz="4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1962147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抓</a:t>
            </a:r>
            <a:r>
              <a:rPr lang="en-US" altLang="zh-TW" dirty="0" smtClean="0"/>
              <a:t>Vector</a:t>
            </a:r>
            <a:r>
              <a:rPr lang="zh-TW" altLang="en-US" dirty="0" smtClean="0"/>
              <a:t> </a:t>
            </a:r>
            <a:r>
              <a:rPr lang="zh-TW" altLang="en-US" dirty="0"/>
              <a:t>、</a:t>
            </a:r>
            <a:r>
              <a:rPr lang="zh-TW" altLang="en-US" dirty="0" smtClean="0"/>
              <a:t>察看</a:t>
            </a:r>
            <a:r>
              <a:rPr lang="en-US" altLang="zh-TW" dirty="0" smtClean="0"/>
              <a:t> Factor</a:t>
            </a:r>
            <a:endParaRPr lang="zh-TW" altLang="en-US" dirty="0"/>
          </a:p>
        </p:txBody>
      </p:sp>
      <p:sp>
        <p:nvSpPr>
          <p:cNvPr id="3" name="內容版面配置區 2"/>
          <p:cNvSpPr>
            <a:spLocks noGrp="1"/>
          </p:cNvSpPr>
          <p:nvPr>
            <p:ph idx="1"/>
          </p:nvPr>
        </p:nvSpPr>
        <p:spPr/>
        <p:txBody>
          <a:bodyPr/>
          <a:lstStyle/>
          <a:p>
            <a:r>
              <a:rPr lang="en-US" altLang="zh-TW" dirty="0" smtClean="0">
                <a:latin typeface="Consolas" panose="020B0609020204030204" pitchFamily="49" charset="0"/>
              </a:rPr>
              <a:t> </a:t>
            </a:r>
            <a:r>
              <a:rPr lang="en-US" altLang="zh-TW" dirty="0" err="1" smtClean="0"/>
              <a:t>ex.vector</a:t>
            </a:r>
            <a:r>
              <a:rPr lang="en-US" altLang="zh-TW" dirty="0" smtClean="0"/>
              <a:t>[4]</a:t>
            </a:r>
          </a:p>
          <a:p>
            <a:endParaRPr lang="en-US" altLang="zh-TW" dirty="0" smtClean="0"/>
          </a:p>
          <a:p>
            <a:endParaRPr lang="en-US" altLang="zh-TW" dirty="0" smtClean="0"/>
          </a:p>
          <a:p>
            <a:endParaRPr lang="en-US" altLang="zh-TW" dirty="0"/>
          </a:p>
          <a:p>
            <a:r>
              <a:rPr lang="en-US" altLang="zh-TW" dirty="0" err="1"/>
              <a:t>str</a:t>
            </a:r>
            <a:r>
              <a:rPr lang="en-US" altLang="zh-TW" dirty="0"/>
              <a:t>(</a:t>
            </a:r>
            <a:r>
              <a:rPr lang="en-US" altLang="zh-TW" dirty="0" err="1"/>
              <a:t>ex.factor</a:t>
            </a:r>
            <a:r>
              <a:rPr lang="en-US" altLang="zh-TW" dirty="0"/>
              <a:t>)</a:t>
            </a:r>
            <a:endParaRPr lang="zh-TW" altLang="en-US" dirty="0"/>
          </a:p>
          <a:p>
            <a:endParaRPr lang="en-US" altLang="zh-TW" dirty="0" smtClean="0"/>
          </a:p>
        </p:txBody>
      </p:sp>
      <p:sp>
        <p:nvSpPr>
          <p:cNvPr id="4" name="投影片編號版面配置區 3"/>
          <p:cNvSpPr>
            <a:spLocks noGrp="1"/>
          </p:cNvSpPr>
          <p:nvPr>
            <p:ph type="sldNum" sz="quarter" idx="12"/>
          </p:nvPr>
        </p:nvSpPr>
        <p:spPr/>
        <p:txBody>
          <a:bodyPr/>
          <a:lstStyle/>
          <a:p>
            <a:fld id="{0105A47A-F4FC-4E73-B27A-4B82A4F18EF2}" type="slidenum">
              <a:rPr lang="zh-TW" altLang="en-US" smtClean="0"/>
              <a:pPr/>
              <a:t>54</a:t>
            </a:fld>
            <a:endParaRPr lang="zh-TW" altLang="en-US"/>
          </a:p>
        </p:txBody>
      </p:sp>
      <p:sp>
        <p:nvSpPr>
          <p:cNvPr id="7" name="矩形 6"/>
          <p:cNvSpPr/>
          <p:nvPr/>
        </p:nvSpPr>
        <p:spPr>
          <a:xfrm>
            <a:off x="838200" y="2505004"/>
            <a:ext cx="9954296" cy="1202994"/>
          </a:xfrm>
          <a:prstGeom prst="rect">
            <a:avLst/>
          </a:prstGeom>
          <a:solidFill>
            <a:srgbClr val="32323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8000" tIns="108000" rIns="108000" bIns="108000" numCol="1" anchor="ctr" anchorCtr="0" compatLnSpc="1">
            <a:prstTxWarp prst="textNoShape">
              <a:avLst/>
            </a:prstTxWarp>
            <a:spAutoFit/>
          </a:bodyPr>
          <a:lstStyle/>
          <a:p>
            <a:pPr eaLnBrk="0" fontAlgn="base" hangingPunct="0">
              <a:spcBef>
                <a:spcPct val="0"/>
              </a:spcBef>
              <a:spcAft>
                <a:spcPct val="0"/>
              </a:spcAft>
            </a:pPr>
            <a:r>
              <a:rPr lang="en-US" altLang="zh-TW" sz="3200" dirty="0">
                <a:solidFill>
                  <a:srgbClr val="CC7833"/>
                </a:solidFill>
                <a:latin typeface="Consolas" panose="020B0609020204030204" pitchFamily="49" charset="0"/>
              </a:rPr>
              <a:t>&gt; </a:t>
            </a:r>
            <a:r>
              <a:rPr lang="en-US" altLang="zh-TW" sz="3200" dirty="0" err="1" smtClean="0">
                <a:solidFill>
                  <a:srgbClr val="CC7833"/>
                </a:solidFill>
                <a:latin typeface="Consolas" panose="020B0609020204030204" pitchFamily="49" charset="0"/>
              </a:rPr>
              <a:t>ex.vector</a:t>
            </a:r>
            <a:r>
              <a:rPr lang="en-US" altLang="zh-TW" sz="3200" dirty="0" smtClean="0">
                <a:solidFill>
                  <a:srgbClr val="CC7833"/>
                </a:solidFill>
                <a:latin typeface="Consolas" panose="020B0609020204030204" pitchFamily="49" charset="0"/>
              </a:rPr>
              <a:t>[4</a:t>
            </a:r>
            <a:r>
              <a:rPr lang="en-US" altLang="zh-TW" sz="3200" dirty="0">
                <a:solidFill>
                  <a:srgbClr val="CC7833"/>
                </a:solidFill>
                <a:latin typeface="Consolas" panose="020B0609020204030204" pitchFamily="49" charset="0"/>
              </a:rPr>
              <a:t>]</a:t>
            </a:r>
          </a:p>
          <a:p>
            <a:pPr eaLnBrk="0" fontAlgn="base" hangingPunct="0">
              <a:spcBef>
                <a:spcPct val="0"/>
              </a:spcBef>
              <a:spcAft>
                <a:spcPct val="0"/>
              </a:spcAft>
            </a:pPr>
            <a:r>
              <a:rPr lang="en-US" altLang="zh-TW" sz="3200" dirty="0">
                <a:solidFill>
                  <a:schemeClr val="bg1"/>
                </a:solidFill>
                <a:latin typeface="Consolas" panose="020B0609020204030204" pitchFamily="49" charset="0"/>
              </a:rPr>
              <a:t>[1] "JAON"</a:t>
            </a:r>
            <a:endParaRPr lang="zh-TW" altLang="en-US" sz="3200" dirty="0">
              <a:solidFill>
                <a:schemeClr val="bg1"/>
              </a:solidFill>
              <a:latin typeface="Consolas" panose="020B0609020204030204" pitchFamily="49" charset="0"/>
            </a:endParaRPr>
          </a:p>
        </p:txBody>
      </p:sp>
      <p:sp>
        <p:nvSpPr>
          <p:cNvPr id="10" name="矩形 9"/>
          <p:cNvSpPr/>
          <p:nvPr/>
        </p:nvSpPr>
        <p:spPr>
          <a:xfrm>
            <a:off x="838200" y="4616463"/>
            <a:ext cx="9954296" cy="1695437"/>
          </a:xfrm>
          <a:prstGeom prst="rect">
            <a:avLst/>
          </a:prstGeom>
          <a:solidFill>
            <a:srgbClr val="32323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8000" tIns="108000" rIns="108000" bIns="108000" numCol="1" anchor="ctr" anchorCtr="0" compatLnSpc="1">
            <a:prstTxWarp prst="textNoShape">
              <a:avLst/>
            </a:prstTxWarp>
            <a:spAutoFit/>
          </a:bodyPr>
          <a:lstStyle/>
          <a:p>
            <a:pPr eaLnBrk="0" fontAlgn="base" hangingPunct="0">
              <a:spcBef>
                <a:spcPct val="0"/>
              </a:spcBef>
              <a:spcAft>
                <a:spcPct val="0"/>
              </a:spcAft>
            </a:pPr>
            <a:r>
              <a:rPr lang="en-US" altLang="zh-TW" sz="3200" dirty="0">
                <a:solidFill>
                  <a:srgbClr val="CC7833"/>
                </a:solidFill>
                <a:latin typeface="Consolas" panose="020B0609020204030204" pitchFamily="49" charset="0"/>
              </a:rPr>
              <a:t>&gt; </a:t>
            </a:r>
            <a:r>
              <a:rPr lang="en-US" altLang="zh-TW" sz="3200" dirty="0" err="1">
                <a:solidFill>
                  <a:srgbClr val="CC7833"/>
                </a:solidFill>
                <a:latin typeface="Consolas" panose="020B0609020204030204" pitchFamily="49" charset="0"/>
              </a:rPr>
              <a:t>str</a:t>
            </a:r>
            <a:r>
              <a:rPr lang="en-US" altLang="zh-TW" sz="3200" dirty="0">
                <a:solidFill>
                  <a:srgbClr val="CC7833"/>
                </a:solidFill>
                <a:latin typeface="Consolas" panose="020B0609020204030204" pitchFamily="49" charset="0"/>
              </a:rPr>
              <a:t>(</a:t>
            </a:r>
            <a:r>
              <a:rPr lang="en-US" altLang="zh-TW" sz="3200" dirty="0" err="1">
                <a:solidFill>
                  <a:srgbClr val="CC7833"/>
                </a:solidFill>
                <a:latin typeface="Consolas" panose="020B0609020204030204" pitchFamily="49" charset="0"/>
              </a:rPr>
              <a:t>ex.factor</a:t>
            </a:r>
            <a:r>
              <a:rPr lang="en-US" altLang="zh-TW" sz="3200" dirty="0">
                <a:solidFill>
                  <a:srgbClr val="CC7833"/>
                </a:solidFill>
                <a:latin typeface="Consolas" panose="020B0609020204030204" pitchFamily="49" charset="0"/>
              </a:rPr>
              <a:t>)</a:t>
            </a:r>
          </a:p>
          <a:p>
            <a:pPr eaLnBrk="0" fontAlgn="base" hangingPunct="0">
              <a:spcBef>
                <a:spcPct val="0"/>
              </a:spcBef>
              <a:spcAft>
                <a:spcPct val="0"/>
              </a:spcAft>
            </a:pPr>
            <a:r>
              <a:rPr lang="en-US" altLang="zh-TW" sz="3200" dirty="0">
                <a:solidFill>
                  <a:schemeClr val="bg1"/>
                </a:solidFill>
                <a:latin typeface="Consolas" panose="020B0609020204030204" pitchFamily="49" charset="0"/>
              </a:rPr>
              <a:t> Factor w/ 4 levels "0.5","1","5",..: 2 4 3 4 1 4</a:t>
            </a:r>
            <a:endParaRPr lang="zh-TW" altLang="en-US" sz="3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61562801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Vector</a:t>
            </a:r>
            <a:r>
              <a:rPr lang="zh-TW" altLang="en-US" dirty="0" smtClean="0"/>
              <a:t>過濾</a:t>
            </a:r>
            <a:endParaRPr lang="zh-TW" altLang="en-US" dirty="0"/>
          </a:p>
        </p:txBody>
      </p:sp>
      <p:sp>
        <p:nvSpPr>
          <p:cNvPr id="3" name="內容版面配置區 2"/>
          <p:cNvSpPr>
            <a:spLocks noGrp="1"/>
          </p:cNvSpPr>
          <p:nvPr>
            <p:ph idx="1"/>
          </p:nvPr>
        </p:nvSpPr>
        <p:spPr>
          <a:xfrm>
            <a:off x="838200" y="1847850"/>
            <a:ext cx="10515600" cy="4351339"/>
          </a:xfrm>
        </p:spPr>
        <p:txBody>
          <a:bodyPr>
            <a:normAutofit lnSpcReduction="10000"/>
          </a:bodyPr>
          <a:lstStyle/>
          <a:p>
            <a:pPr marL="0" indent="0">
              <a:buNone/>
            </a:pPr>
            <a:r>
              <a:rPr lang="en-US" altLang="zh-TW" dirty="0"/>
              <a:t>temp = c(1,2,3,4,5,6,7) </a:t>
            </a:r>
          </a:p>
          <a:p>
            <a:pPr marL="0" indent="0">
              <a:buNone/>
            </a:pPr>
            <a:r>
              <a:rPr lang="en-US" altLang="zh-TW" dirty="0" smtClean="0"/>
              <a:t># </a:t>
            </a:r>
            <a:r>
              <a:rPr lang="zh-TW" altLang="en-US" dirty="0"/>
              <a:t>挑選</a:t>
            </a:r>
            <a:r>
              <a:rPr lang="en-US" altLang="zh-TW" dirty="0"/>
              <a:t>temp</a:t>
            </a:r>
            <a:r>
              <a:rPr lang="zh-TW" altLang="en-US" dirty="0"/>
              <a:t>數值向量</a:t>
            </a:r>
            <a:r>
              <a:rPr lang="en-US" altLang="zh-TW" dirty="0"/>
              <a:t>&gt;3</a:t>
            </a:r>
            <a:r>
              <a:rPr lang="zh-TW" altLang="en-US" dirty="0"/>
              <a:t>的</a:t>
            </a:r>
          </a:p>
          <a:p>
            <a:pPr marL="0" indent="0">
              <a:buNone/>
            </a:pPr>
            <a:r>
              <a:rPr lang="en-US" altLang="zh-TW" dirty="0"/>
              <a:t>temp&gt;3</a:t>
            </a:r>
          </a:p>
          <a:p>
            <a:pPr marL="0" indent="0">
              <a:buNone/>
            </a:pPr>
            <a:r>
              <a:rPr lang="en-US" altLang="zh-TW" dirty="0"/>
              <a:t># Mon   Tue   Wed   Thu   Fri   Sat   Sun </a:t>
            </a:r>
          </a:p>
          <a:p>
            <a:pPr marL="0" indent="0">
              <a:buNone/>
            </a:pPr>
            <a:r>
              <a:rPr lang="en-US" altLang="zh-TW" dirty="0"/>
              <a:t># FALSE </a:t>
            </a:r>
            <a:r>
              <a:rPr lang="en-US" altLang="zh-TW" dirty="0" err="1"/>
              <a:t>FALSE</a:t>
            </a:r>
            <a:r>
              <a:rPr lang="en-US" altLang="zh-TW" dirty="0"/>
              <a:t> </a:t>
            </a:r>
            <a:r>
              <a:rPr lang="en-US" altLang="zh-TW" dirty="0" err="1"/>
              <a:t>FALSE</a:t>
            </a:r>
            <a:r>
              <a:rPr lang="en-US" altLang="zh-TW" dirty="0"/>
              <a:t>  TRUE  </a:t>
            </a:r>
            <a:r>
              <a:rPr lang="en-US" altLang="zh-TW" dirty="0" err="1"/>
              <a:t>TRUE</a:t>
            </a:r>
            <a:r>
              <a:rPr lang="en-US" altLang="zh-TW" dirty="0"/>
              <a:t>  </a:t>
            </a:r>
            <a:r>
              <a:rPr lang="en-US" altLang="zh-TW" dirty="0" err="1"/>
              <a:t>TRUE</a:t>
            </a:r>
            <a:r>
              <a:rPr lang="en-US" altLang="zh-TW" dirty="0"/>
              <a:t>  </a:t>
            </a:r>
            <a:r>
              <a:rPr lang="en-US" altLang="zh-TW" dirty="0" err="1"/>
              <a:t>TRUE</a:t>
            </a:r>
            <a:r>
              <a:rPr lang="en-US" altLang="zh-TW" dirty="0"/>
              <a:t> </a:t>
            </a:r>
          </a:p>
          <a:p>
            <a:pPr marL="0" indent="0">
              <a:buNone/>
            </a:pPr>
            <a:endParaRPr lang="zh-TW" altLang="en-US" dirty="0"/>
          </a:p>
          <a:p>
            <a:pPr marL="0" indent="0">
              <a:buNone/>
            </a:pPr>
            <a:r>
              <a:rPr lang="en-US" altLang="zh-TW" dirty="0"/>
              <a:t>temp[temp&gt;3]</a:t>
            </a:r>
          </a:p>
          <a:p>
            <a:pPr marL="0" indent="0">
              <a:buNone/>
            </a:pPr>
            <a:r>
              <a:rPr lang="en-US" altLang="zh-TW" dirty="0"/>
              <a:t>temp[temp&lt;3 | temp&gt;5] # | </a:t>
            </a:r>
            <a:r>
              <a:rPr lang="zh-TW" altLang="en-US" dirty="0"/>
              <a:t>代表</a:t>
            </a:r>
            <a:r>
              <a:rPr lang="en-US" altLang="zh-TW" dirty="0"/>
              <a:t>or: </a:t>
            </a:r>
            <a:r>
              <a:rPr lang="zh-TW" altLang="en-US" dirty="0"/>
              <a:t>聯集</a:t>
            </a:r>
          </a:p>
          <a:p>
            <a:pPr marL="0" indent="0">
              <a:buNone/>
            </a:pPr>
            <a:r>
              <a:rPr lang="en-US" altLang="zh-TW" dirty="0"/>
              <a:t>temp[temp&gt;3 &amp; temp&gt;5] # | </a:t>
            </a:r>
            <a:r>
              <a:rPr lang="zh-TW" altLang="en-US" dirty="0"/>
              <a:t>代表</a:t>
            </a:r>
            <a:r>
              <a:rPr lang="en-US" altLang="zh-TW" dirty="0"/>
              <a:t>and: </a:t>
            </a:r>
            <a:r>
              <a:rPr lang="zh-TW" altLang="en-US" dirty="0" smtClean="0"/>
              <a:t>交集</a:t>
            </a:r>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55</a:t>
            </a:fld>
            <a:endParaRPr lang="zh-TW" altLang="en-US"/>
          </a:p>
        </p:txBody>
      </p:sp>
    </p:spTree>
    <p:extLst>
      <p:ext uri="{BB962C8B-B14F-4D97-AF65-F5344CB8AC3E}">
        <p14:creationId xmlns:p14="http://schemas.microsoft.com/office/powerpoint/2010/main" val="29603390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資料結構 </a:t>
            </a:r>
            <a:r>
              <a:rPr lang="en-US" altLang="zh-TW" dirty="0" err="1" smtClean="0"/>
              <a:t>Dataframe</a:t>
            </a:r>
            <a:endParaRPr lang="zh-TW" altLang="en-US" dirty="0"/>
          </a:p>
        </p:txBody>
      </p:sp>
      <p:sp>
        <p:nvSpPr>
          <p:cNvPr id="3" name="內容版面配置區 2"/>
          <p:cNvSpPr>
            <a:spLocks noGrp="1"/>
          </p:cNvSpPr>
          <p:nvPr>
            <p:ph idx="1"/>
          </p:nvPr>
        </p:nvSpPr>
        <p:spPr/>
        <p:txBody>
          <a:bodyPr/>
          <a:lstStyle/>
          <a:p>
            <a:r>
              <a:rPr lang="en-US" altLang="zh-TW" dirty="0" smtClean="0">
                <a:latin typeface="Consolas" panose="020B0609020204030204" pitchFamily="49" charset="0"/>
              </a:rPr>
              <a:t> </a:t>
            </a:r>
            <a:r>
              <a:rPr lang="en-US" altLang="zh-TW" dirty="0" err="1" smtClean="0"/>
              <a:t>df</a:t>
            </a:r>
            <a:r>
              <a:rPr lang="en-US" altLang="zh-TW" dirty="0" smtClean="0"/>
              <a:t> </a:t>
            </a:r>
            <a:r>
              <a:rPr lang="en-US" altLang="zh-TW" dirty="0" smtClean="0">
                <a:solidFill>
                  <a:schemeClr val="accent5"/>
                </a:solidFill>
              </a:rPr>
              <a:t>&lt;-</a:t>
            </a:r>
            <a:r>
              <a:rPr lang="en-US" altLang="zh-TW" dirty="0" smtClean="0"/>
              <a:t> </a:t>
            </a:r>
            <a:r>
              <a:rPr lang="en-US" altLang="zh-TW" dirty="0" err="1" smtClean="0"/>
              <a:t>data.frame</a:t>
            </a:r>
            <a:r>
              <a:rPr lang="en-US" altLang="zh-TW" dirty="0" smtClean="0"/>
              <a:t> </a:t>
            </a:r>
            <a:r>
              <a:rPr lang="en-US" altLang="zh-TW" dirty="0" smtClean="0">
                <a:solidFill>
                  <a:schemeClr val="accent5"/>
                </a:solidFill>
              </a:rPr>
              <a:t>(</a:t>
            </a:r>
            <a:r>
              <a:rPr lang="en-US" altLang="zh-TW" dirty="0" err="1" smtClean="0"/>
              <a:t>ex.vector</a:t>
            </a:r>
            <a:r>
              <a:rPr lang="en-US" altLang="zh-TW" dirty="0" smtClean="0"/>
              <a:t> , </a:t>
            </a:r>
            <a:r>
              <a:rPr lang="en-US" altLang="zh-TW" dirty="0" err="1" smtClean="0"/>
              <a:t>ex.factor</a:t>
            </a:r>
            <a:r>
              <a:rPr lang="en-US" altLang="zh-TW" dirty="0" smtClean="0"/>
              <a:t> </a:t>
            </a:r>
            <a:r>
              <a:rPr lang="en-US" altLang="zh-TW" dirty="0" smtClean="0">
                <a:solidFill>
                  <a:schemeClr val="accent5"/>
                </a:solidFill>
              </a:rPr>
              <a:t>)</a:t>
            </a:r>
            <a:endParaRPr lang="zh-TW" altLang="en-US" dirty="0">
              <a:solidFill>
                <a:schemeClr val="accent5"/>
              </a:solidFill>
            </a:endParaRPr>
          </a:p>
        </p:txBody>
      </p:sp>
      <p:sp>
        <p:nvSpPr>
          <p:cNvPr id="4" name="投影片編號版面配置區 3"/>
          <p:cNvSpPr>
            <a:spLocks noGrp="1"/>
          </p:cNvSpPr>
          <p:nvPr>
            <p:ph type="sldNum" sz="quarter" idx="12"/>
          </p:nvPr>
        </p:nvSpPr>
        <p:spPr/>
        <p:txBody>
          <a:bodyPr>
            <a:normAutofit/>
          </a:bodyPr>
          <a:lstStyle/>
          <a:p>
            <a:fld id="{0105A47A-F4FC-4E73-B27A-4B82A4F18EF2}" type="slidenum">
              <a:rPr lang="zh-TW" altLang="en-US" smtClean="0"/>
              <a:pPr/>
              <a:t>56</a:t>
            </a:fld>
            <a:endParaRPr lang="zh-TW" altLang="en-US"/>
          </a:p>
        </p:txBody>
      </p:sp>
      <p:sp>
        <p:nvSpPr>
          <p:cNvPr id="5" name="Rectangle 1"/>
          <p:cNvSpPr>
            <a:spLocks noChangeArrowheads="1"/>
          </p:cNvSpPr>
          <p:nvPr/>
        </p:nvSpPr>
        <p:spPr bwMode="auto">
          <a:xfrm>
            <a:off x="1064067" y="2601449"/>
            <a:ext cx="9853315" cy="3665207"/>
          </a:xfrm>
          <a:prstGeom prst="rect">
            <a:avLst/>
          </a:prstGeom>
          <a:solidFill>
            <a:srgbClr val="32323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8000" tIns="108000" rIns="108000" bIns="108000" numCol="1" anchor="ctr" anchorCtr="0" compatLnSpc="1">
            <a:prstTxWarp prst="textNoShape">
              <a:avLst/>
            </a:prstTxWarp>
            <a:spAutoFit/>
          </a:bodyPr>
          <a:lstStyle/>
          <a:p>
            <a:pPr lvl="0" eaLnBrk="0" fontAlgn="base" hangingPunct="0">
              <a:spcBef>
                <a:spcPct val="0"/>
              </a:spcBef>
              <a:spcAft>
                <a:spcPct val="0"/>
              </a:spcAft>
            </a:pPr>
            <a:r>
              <a:rPr lang="en-US" altLang="zh-TW" sz="2800" dirty="0">
                <a:solidFill>
                  <a:srgbClr val="CC7833"/>
                </a:solidFill>
                <a:latin typeface="Consolas" panose="020B0609020204030204" pitchFamily="49" charset="0"/>
              </a:rPr>
              <a:t>&gt; </a:t>
            </a:r>
            <a:r>
              <a:rPr lang="en-US" altLang="zh-TW" sz="2800" dirty="0" err="1">
                <a:solidFill>
                  <a:srgbClr val="CC7833"/>
                </a:solidFill>
                <a:latin typeface="Consolas" panose="020B0609020204030204" pitchFamily="49" charset="0"/>
              </a:rPr>
              <a:t>df</a:t>
            </a:r>
            <a:endParaRPr lang="en-US" altLang="zh-TW" sz="2800" dirty="0">
              <a:solidFill>
                <a:srgbClr val="CC7833"/>
              </a:solidFill>
              <a:latin typeface="Consolas" panose="020B0609020204030204" pitchFamily="49" charset="0"/>
            </a:endParaRPr>
          </a:p>
          <a:p>
            <a:pPr lvl="0" eaLnBrk="0" fontAlgn="base" hangingPunct="0">
              <a:spcBef>
                <a:spcPct val="0"/>
              </a:spcBef>
              <a:spcAft>
                <a:spcPct val="0"/>
              </a:spcAft>
            </a:pPr>
            <a:r>
              <a:rPr lang="en-US" altLang="zh-TW" sz="2800" dirty="0">
                <a:solidFill>
                  <a:srgbClr val="CC7833"/>
                </a:solidFill>
                <a:latin typeface="Consolas" panose="020B0609020204030204" pitchFamily="49" charset="0"/>
              </a:rPr>
              <a:t>  </a:t>
            </a:r>
            <a:r>
              <a:rPr lang="en-US" altLang="zh-TW" sz="2800" dirty="0" err="1" smtClean="0">
                <a:solidFill>
                  <a:schemeClr val="bg1"/>
                </a:solidFill>
                <a:latin typeface="Consolas" panose="020B0609020204030204" pitchFamily="49" charset="0"/>
              </a:rPr>
              <a:t>ex.vector</a:t>
            </a:r>
            <a:r>
              <a:rPr lang="en-US" altLang="zh-TW" sz="2800" dirty="0" smtClean="0">
                <a:solidFill>
                  <a:schemeClr val="bg1"/>
                </a:solidFill>
                <a:latin typeface="Consolas" panose="020B0609020204030204" pitchFamily="49" charset="0"/>
              </a:rPr>
              <a:t> </a:t>
            </a:r>
            <a:r>
              <a:rPr lang="en-US" altLang="zh-TW" sz="2800" dirty="0" err="1">
                <a:solidFill>
                  <a:schemeClr val="bg1"/>
                </a:solidFill>
                <a:latin typeface="Consolas" panose="020B0609020204030204" pitchFamily="49" charset="0"/>
              </a:rPr>
              <a:t>ex.factor</a:t>
            </a:r>
            <a:endParaRPr lang="en-US" altLang="zh-TW" sz="2800" dirty="0">
              <a:solidFill>
                <a:schemeClr val="bg1"/>
              </a:solidFill>
              <a:latin typeface="Consolas" panose="020B0609020204030204" pitchFamily="49" charset="0"/>
            </a:endParaRPr>
          </a:p>
          <a:p>
            <a:pPr lvl="0" eaLnBrk="0" fontAlgn="base" hangingPunct="0">
              <a:spcBef>
                <a:spcPct val="0"/>
              </a:spcBef>
              <a:spcAft>
                <a:spcPct val="0"/>
              </a:spcAft>
            </a:pPr>
            <a:r>
              <a:rPr lang="en-US" altLang="zh-TW" sz="2800" dirty="0">
                <a:solidFill>
                  <a:schemeClr val="bg1"/>
                </a:solidFill>
                <a:latin typeface="Consolas" panose="020B0609020204030204" pitchFamily="49" charset="0"/>
              </a:rPr>
              <a:t>1         1         1</a:t>
            </a:r>
          </a:p>
          <a:p>
            <a:pPr lvl="0" eaLnBrk="0" fontAlgn="base" hangingPunct="0">
              <a:spcBef>
                <a:spcPct val="0"/>
              </a:spcBef>
              <a:spcAft>
                <a:spcPct val="0"/>
              </a:spcAft>
            </a:pPr>
            <a:r>
              <a:rPr lang="en-US" altLang="zh-TW" sz="2800" dirty="0">
                <a:solidFill>
                  <a:schemeClr val="bg1"/>
                </a:solidFill>
                <a:latin typeface="Consolas" panose="020B0609020204030204" pitchFamily="49" charset="0"/>
              </a:rPr>
              <a:t>2         2         B</a:t>
            </a:r>
          </a:p>
          <a:p>
            <a:pPr lvl="0" eaLnBrk="0" fontAlgn="base" hangingPunct="0">
              <a:spcBef>
                <a:spcPct val="0"/>
              </a:spcBef>
              <a:spcAft>
                <a:spcPct val="0"/>
              </a:spcAft>
            </a:pPr>
            <a:r>
              <a:rPr lang="en-US" altLang="zh-TW" sz="2800" dirty="0">
                <a:solidFill>
                  <a:schemeClr val="bg1"/>
                </a:solidFill>
                <a:latin typeface="Consolas" panose="020B0609020204030204" pitchFamily="49" charset="0"/>
              </a:rPr>
              <a:t>3         5         5</a:t>
            </a:r>
          </a:p>
          <a:p>
            <a:pPr lvl="0" eaLnBrk="0" fontAlgn="base" hangingPunct="0">
              <a:spcBef>
                <a:spcPct val="0"/>
              </a:spcBef>
              <a:spcAft>
                <a:spcPct val="0"/>
              </a:spcAft>
            </a:pPr>
            <a:r>
              <a:rPr lang="en-US" altLang="zh-TW" sz="2800" dirty="0">
                <a:solidFill>
                  <a:schemeClr val="bg1"/>
                </a:solidFill>
                <a:latin typeface="Consolas" panose="020B0609020204030204" pitchFamily="49" charset="0"/>
              </a:rPr>
              <a:t>4      JAON         B</a:t>
            </a:r>
          </a:p>
          <a:p>
            <a:pPr lvl="0" eaLnBrk="0" fontAlgn="base" hangingPunct="0">
              <a:spcBef>
                <a:spcPct val="0"/>
              </a:spcBef>
              <a:spcAft>
                <a:spcPct val="0"/>
              </a:spcAft>
            </a:pPr>
            <a:r>
              <a:rPr lang="en-US" altLang="zh-TW" sz="2800" dirty="0">
                <a:solidFill>
                  <a:schemeClr val="bg1"/>
                </a:solidFill>
                <a:latin typeface="Consolas" panose="020B0609020204030204" pitchFamily="49" charset="0"/>
              </a:rPr>
              <a:t>5       0.5       0.5</a:t>
            </a:r>
          </a:p>
          <a:p>
            <a:pPr lvl="0" eaLnBrk="0" fontAlgn="base" hangingPunct="0">
              <a:spcBef>
                <a:spcPct val="0"/>
              </a:spcBef>
              <a:spcAft>
                <a:spcPct val="0"/>
              </a:spcAft>
            </a:pPr>
            <a:r>
              <a:rPr lang="en-US" altLang="zh-TW" sz="2800" dirty="0" smtClean="0">
                <a:solidFill>
                  <a:schemeClr val="bg1"/>
                </a:solidFill>
                <a:latin typeface="Consolas" panose="020B0609020204030204" pitchFamily="49" charset="0"/>
              </a:rPr>
              <a:t>6         </a:t>
            </a:r>
            <a:r>
              <a:rPr lang="en-US" altLang="zh-TW" sz="2800" dirty="0">
                <a:solidFill>
                  <a:schemeClr val="bg1"/>
                </a:solidFill>
                <a:latin typeface="Consolas" panose="020B0609020204030204" pitchFamily="49" charset="0"/>
              </a:rPr>
              <a:t>f         B</a:t>
            </a:r>
            <a:endParaRPr kumimoji="0" lang="zh-TW" altLang="zh-TW" sz="4000" b="0" i="0" u="none" strike="noStrike" cap="none" normalizeH="0" baseline="0" dirty="0" smtClean="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218771155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抓</a:t>
            </a:r>
            <a:r>
              <a:rPr lang="en-US" altLang="zh-TW" dirty="0" err="1" smtClean="0"/>
              <a:t>Dataframe</a:t>
            </a:r>
            <a:r>
              <a:rPr lang="zh-TW" altLang="en-US" dirty="0" smtClean="0"/>
              <a:t> 特定欄位</a:t>
            </a:r>
            <a:endParaRPr lang="zh-TW" altLang="en-US" dirty="0"/>
          </a:p>
        </p:txBody>
      </p:sp>
      <p:sp>
        <p:nvSpPr>
          <p:cNvPr id="3" name="內容版面配置區 2"/>
          <p:cNvSpPr>
            <a:spLocks noGrp="1"/>
          </p:cNvSpPr>
          <p:nvPr>
            <p:ph idx="1"/>
          </p:nvPr>
        </p:nvSpPr>
        <p:spPr/>
        <p:txBody>
          <a:bodyPr/>
          <a:lstStyle/>
          <a:p>
            <a:r>
              <a:rPr lang="en-US" altLang="zh-TW" dirty="0" smtClean="0">
                <a:latin typeface="Consolas" panose="020B0609020204030204" pitchFamily="49" charset="0"/>
              </a:rPr>
              <a:t> </a:t>
            </a:r>
            <a:r>
              <a:rPr lang="en-US" altLang="zh-TW" dirty="0" err="1" smtClean="0">
                <a:latin typeface="Consolas" panose="020B0609020204030204" pitchFamily="49" charset="0"/>
              </a:rPr>
              <a:t>df</a:t>
            </a:r>
            <a:r>
              <a:rPr lang="en-US" altLang="zh-TW" dirty="0" err="1" smtClean="0">
                <a:solidFill>
                  <a:schemeClr val="accent5"/>
                </a:solidFill>
                <a:latin typeface="Consolas" panose="020B0609020204030204" pitchFamily="49" charset="0"/>
              </a:rPr>
              <a:t>$</a:t>
            </a:r>
            <a:r>
              <a:rPr lang="en-US" altLang="zh-TW" dirty="0" err="1" smtClean="0">
                <a:latin typeface="Consolas" panose="020B0609020204030204" pitchFamily="49" charset="0"/>
              </a:rPr>
              <a:t>ex.vector</a:t>
            </a:r>
            <a:endParaRPr lang="en-US" altLang="zh-TW" dirty="0">
              <a:latin typeface="Consolas" panose="020B0609020204030204" pitchFamily="49" charset="0"/>
            </a:endParaRPr>
          </a:p>
        </p:txBody>
      </p:sp>
      <p:sp>
        <p:nvSpPr>
          <p:cNvPr id="4" name="投影片編號版面配置區 3"/>
          <p:cNvSpPr>
            <a:spLocks noGrp="1"/>
          </p:cNvSpPr>
          <p:nvPr>
            <p:ph type="sldNum" sz="quarter" idx="12"/>
          </p:nvPr>
        </p:nvSpPr>
        <p:spPr/>
        <p:txBody>
          <a:bodyPr/>
          <a:lstStyle/>
          <a:p>
            <a:fld id="{0105A47A-F4FC-4E73-B27A-4B82A4F18EF2}" type="slidenum">
              <a:rPr lang="zh-TW" altLang="en-US" smtClean="0"/>
              <a:pPr/>
              <a:t>57</a:t>
            </a:fld>
            <a:endParaRPr lang="zh-TW" altLang="en-US"/>
          </a:p>
        </p:txBody>
      </p:sp>
      <p:sp>
        <p:nvSpPr>
          <p:cNvPr id="6" name="矩形 5"/>
          <p:cNvSpPr/>
          <p:nvPr/>
        </p:nvSpPr>
        <p:spPr>
          <a:xfrm>
            <a:off x="935864" y="2798043"/>
            <a:ext cx="10139967" cy="2803433"/>
          </a:xfrm>
          <a:prstGeom prst="rect">
            <a:avLst/>
          </a:prstGeom>
          <a:solidFill>
            <a:srgbClr val="32323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8000" tIns="108000" rIns="108000" bIns="108000" numCol="1" anchor="ctr" anchorCtr="0" compatLnSpc="1">
            <a:prstTxWarp prst="textNoShape">
              <a:avLst/>
            </a:prstTxWarp>
            <a:spAutoFit/>
          </a:bodyPr>
          <a:lstStyle/>
          <a:p>
            <a:pPr eaLnBrk="0" fontAlgn="base" hangingPunct="0">
              <a:spcBef>
                <a:spcPct val="0"/>
              </a:spcBef>
              <a:spcAft>
                <a:spcPct val="0"/>
              </a:spcAft>
            </a:pPr>
            <a:r>
              <a:rPr lang="en-US" altLang="zh-TW" sz="2800" dirty="0">
                <a:solidFill>
                  <a:srgbClr val="CC7833"/>
                </a:solidFill>
                <a:latin typeface="Consolas" panose="020B0609020204030204" pitchFamily="49" charset="0"/>
              </a:rPr>
              <a:t>&gt; </a:t>
            </a:r>
            <a:r>
              <a:rPr lang="en-US" altLang="zh-TW" sz="2800" dirty="0" err="1" smtClean="0">
                <a:solidFill>
                  <a:srgbClr val="CC7833"/>
                </a:solidFill>
                <a:latin typeface="Consolas" panose="020B0609020204030204" pitchFamily="49" charset="0"/>
              </a:rPr>
              <a:t>df$ex.vector</a:t>
            </a:r>
            <a:endParaRPr lang="en-US" altLang="zh-TW" sz="2800" dirty="0">
              <a:solidFill>
                <a:srgbClr val="CC7833"/>
              </a:solidFill>
              <a:latin typeface="Consolas" panose="020B0609020204030204" pitchFamily="49" charset="0"/>
            </a:endParaRPr>
          </a:p>
          <a:p>
            <a:pPr eaLnBrk="0" fontAlgn="base" hangingPunct="0">
              <a:spcBef>
                <a:spcPct val="0"/>
              </a:spcBef>
              <a:spcAft>
                <a:spcPct val="0"/>
              </a:spcAft>
            </a:pPr>
            <a:r>
              <a:rPr lang="en-US" altLang="zh-TW" sz="2800" dirty="0">
                <a:solidFill>
                  <a:schemeClr val="bg1"/>
                </a:solidFill>
                <a:latin typeface="Consolas" panose="020B0609020204030204" pitchFamily="49" charset="0"/>
              </a:rPr>
              <a:t>[1] 1    2    5    JAON 0.5  f   </a:t>
            </a:r>
          </a:p>
          <a:p>
            <a:pPr eaLnBrk="0" fontAlgn="base" hangingPunct="0">
              <a:spcBef>
                <a:spcPct val="0"/>
              </a:spcBef>
              <a:spcAft>
                <a:spcPct val="0"/>
              </a:spcAft>
            </a:pPr>
            <a:r>
              <a:rPr lang="en-US" altLang="zh-TW" sz="2800" dirty="0">
                <a:solidFill>
                  <a:schemeClr val="bg1"/>
                </a:solidFill>
                <a:latin typeface="Consolas" panose="020B0609020204030204" pitchFamily="49" charset="0"/>
              </a:rPr>
              <a:t>Levels: 0.5 1 2 5 f JAON</a:t>
            </a:r>
          </a:p>
          <a:p>
            <a:pPr eaLnBrk="0" fontAlgn="base" hangingPunct="0">
              <a:spcBef>
                <a:spcPct val="0"/>
              </a:spcBef>
              <a:spcAft>
                <a:spcPct val="0"/>
              </a:spcAft>
            </a:pPr>
            <a:r>
              <a:rPr lang="en-US" altLang="zh-TW" sz="2800" dirty="0">
                <a:solidFill>
                  <a:srgbClr val="CC7833"/>
                </a:solidFill>
                <a:latin typeface="Consolas" panose="020B0609020204030204" pitchFamily="49" charset="0"/>
              </a:rPr>
              <a:t>&gt; </a:t>
            </a:r>
            <a:r>
              <a:rPr lang="en-US" altLang="zh-TW" sz="2800" dirty="0" err="1">
                <a:solidFill>
                  <a:srgbClr val="CC7833"/>
                </a:solidFill>
                <a:latin typeface="Consolas" panose="020B0609020204030204" pitchFamily="49" charset="0"/>
              </a:rPr>
              <a:t>df$ex.factor</a:t>
            </a:r>
            <a:endParaRPr lang="en-US" altLang="zh-TW" sz="2800" dirty="0">
              <a:solidFill>
                <a:srgbClr val="CC7833"/>
              </a:solidFill>
              <a:latin typeface="Consolas" panose="020B0609020204030204" pitchFamily="49" charset="0"/>
            </a:endParaRPr>
          </a:p>
          <a:p>
            <a:pPr eaLnBrk="0" fontAlgn="base" hangingPunct="0">
              <a:spcBef>
                <a:spcPct val="0"/>
              </a:spcBef>
              <a:spcAft>
                <a:spcPct val="0"/>
              </a:spcAft>
            </a:pPr>
            <a:r>
              <a:rPr lang="en-US" altLang="zh-TW" sz="2800" dirty="0">
                <a:solidFill>
                  <a:schemeClr val="bg1"/>
                </a:solidFill>
                <a:latin typeface="Consolas" panose="020B0609020204030204" pitchFamily="49" charset="0"/>
              </a:rPr>
              <a:t>[1] 1   B   5   B   0.5 B  </a:t>
            </a:r>
          </a:p>
          <a:p>
            <a:pPr eaLnBrk="0" fontAlgn="base" hangingPunct="0">
              <a:spcBef>
                <a:spcPct val="0"/>
              </a:spcBef>
              <a:spcAft>
                <a:spcPct val="0"/>
              </a:spcAft>
            </a:pPr>
            <a:r>
              <a:rPr lang="en-US" altLang="zh-TW" sz="2800" dirty="0">
                <a:solidFill>
                  <a:schemeClr val="bg1"/>
                </a:solidFill>
                <a:latin typeface="Consolas" panose="020B0609020204030204" pitchFamily="49" charset="0"/>
              </a:rPr>
              <a:t>Levels: 0.5 1 5 B</a:t>
            </a:r>
            <a:endParaRPr lang="zh-TW" altLang="en-US" sz="28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14523058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問題二、取出</a:t>
            </a:r>
            <a:r>
              <a:rPr lang="en-US" altLang="zh-TW" dirty="0" smtClean="0"/>
              <a:t>Sale </a:t>
            </a:r>
            <a:r>
              <a:rPr lang="zh-TW" altLang="en-US" dirty="0" smtClean="0"/>
              <a:t>欄位中最高值</a:t>
            </a:r>
            <a:endParaRPr lang="zh-TW" altLang="en-US" dirty="0"/>
          </a:p>
        </p:txBody>
      </p:sp>
      <p:sp>
        <p:nvSpPr>
          <p:cNvPr id="3" name="內容版面配置區 2"/>
          <p:cNvSpPr>
            <a:spLocks noGrp="1"/>
          </p:cNvSpPr>
          <p:nvPr>
            <p:ph idx="1"/>
          </p:nvPr>
        </p:nvSpPr>
        <p:spPr/>
        <p:txBody>
          <a:bodyPr/>
          <a:lstStyle/>
          <a:p>
            <a:pPr marL="514350" lvl="1" indent="-514350">
              <a:spcBef>
                <a:spcPts val="1000"/>
              </a:spcBef>
              <a:buClr>
                <a:srgbClr val="3333FF"/>
              </a:buClr>
              <a:buFont typeface="+mj-lt"/>
              <a:buAutoNum type="arabicPeriod"/>
            </a:pPr>
            <a:r>
              <a:rPr lang="zh-TW" altLang="en-US" dirty="0" smtClean="0"/>
              <a:t>解法</a:t>
            </a:r>
            <a:r>
              <a:rPr lang="zh-TW" altLang="en-US" dirty="0"/>
              <a:t>一</a:t>
            </a:r>
            <a:r>
              <a:rPr lang="zh-TW" altLang="en-US" dirty="0" smtClean="0"/>
              <a:t>：</a:t>
            </a:r>
            <a:r>
              <a:rPr lang="zh-TW" altLang="en-US" dirty="0"/>
              <a:t>取出整</a:t>
            </a:r>
            <a:r>
              <a:rPr lang="en-US" altLang="zh-TW" dirty="0"/>
              <a:t>Sale</a:t>
            </a:r>
            <a:r>
              <a:rPr lang="zh-TW" altLang="en-US" dirty="0"/>
              <a:t>欄資料，找到最大的值</a:t>
            </a:r>
            <a:r>
              <a:rPr lang="zh-TW" altLang="en-US" dirty="0" smtClean="0"/>
              <a:t>。</a:t>
            </a:r>
            <a:endParaRPr lang="en-US" altLang="zh-TW" dirty="0" smtClean="0"/>
          </a:p>
          <a:p>
            <a:pPr marL="685800" lvl="1" indent="0">
              <a:buNone/>
            </a:pPr>
            <a:r>
              <a:rPr lang="en-US" altLang="zh-TW" dirty="0" err="1" smtClean="0"/>
              <a:t>data$Sales</a:t>
            </a:r>
            <a:endParaRPr lang="zh-TW" altLang="en-US" dirty="0"/>
          </a:p>
          <a:p>
            <a:pPr marL="685800" lvl="1" indent="0">
              <a:buNone/>
            </a:pPr>
            <a:r>
              <a:rPr lang="en-US" altLang="zh-TW" dirty="0"/>
              <a:t>max(</a:t>
            </a:r>
            <a:r>
              <a:rPr lang="en-US" altLang="zh-TW" dirty="0" err="1"/>
              <a:t>data$Sales</a:t>
            </a:r>
            <a:r>
              <a:rPr lang="en-US" altLang="zh-TW" dirty="0"/>
              <a:t>)</a:t>
            </a:r>
            <a:endParaRPr lang="en-US" altLang="zh-TW" dirty="0" smtClean="0"/>
          </a:p>
          <a:p>
            <a:pPr lvl="2"/>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58</a:t>
            </a:fld>
            <a:endParaRPr lang="zh-TW" alt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0791" y="2525429"/>
            <a:ext cx="4584607" cy="3855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169788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問題二、</a:t>
            </a:r>
            <a:r>
              <a:rPr lang="zh-TW" altLang="en-US" dirty="0"/>
              <a:t>取出</a:t>
            </a:r>
            <a:r>
              <a:rPr lang="en-US" altLang="zh-TW" dirty="0"/>
              <a:t>Sale </a:t>
            </a:r>
            <a:r>
              <a:rPr lang="zh-TW" altLang="en-US" dirty="0"/>
              <a:t>欄位中最高值</a:t>
            </a:r>
          </a:p>
        </p:txBody>
      </p:sp>
      <p:sp>
        <p:nvSpPr>
          <p:cNvPr id="3" name="內容版面配置區 2"/>
          <p:cNvSpPr>
            <a:spLocks noGrp="1"/>
          </p:cNvSpPr>
          <p:nvPr>
            <p:ph idx="1"/>
          </p:nvPr>
        </p:nvSpPr>
        <p:spPr/>
        <p:txBody>
          <a:bodyPr/>
          <a:lstStyle/>
          <a:p>
            <a:pPr marL="457200" lvl="1">
              <a:spcBef>
                <a:spcPts val="1000"/>
              </a:spcBef>
              <a:buClr>
                <a:srgbClr val="3333FF"/>
              </a:buClr>
              <a:buFont typeface="+mj-lt"/>
              <a:buAutoNum type="arabicPeriod"/>
            </a:pPr>
            <a:r>
              <a:rPr lang="zh-TW" altLang="en-US" dirty="0" smtClean="0"/>
              <a:t>解法二： </a:t>
            </a:r>
            <a:r>
              <a:rPr lang="en-US" altLang="zh-TW" dirty="0" smtClean="0"/>
              <a:t>Sale </a:t>
            </a:r>
            <a:r>
              <a:rPr lang="zh-TW" altLang="en-US" dirty="0"/>
              <a:t>欄位，依照大小排序</a:t>
            </a:r>
            <a:r>
              <a:rPr lang="zh-TW" altLang="en-US" dirty="0" smtClean="0"/>
              <a:t>。</a:t>
            </a:r>
            <a:endParaRPr lang="en-US" altLang="zh-TW" dirty="0" smtClean="0"/>
          </a:p>
          <a:p>
            <a:pPr marL="685800" lvl="2" indent="-457200">
              <a:spcBef>
                <a:spcPts val="1000"/>
              </a:spcBef>
              <a:buClr>
                <a:srgbClr val="3333FF"/>
              </a:buClr>
              <a:buFont typeface="+mj-lt"/>
              <a:buAutoNum type="arabicParenR"/>
            </a:pPr>
            <a:r>
              <a:rPr lang="zh-TW" altLang="en-US" dirty="0" smtClean="0"/>
              <a:t>遞增排序</a:t>
            </a:r>
            <a:r>
              <a:rPr lang="zh-TW" altLang="en-US" dirty="0"/>
              <a:t>：</a:t>
            </a:r>
            <a:r>
              <a:rPr lang="en-US" altLang="zh-TW" dirty="0" smtClean="0"/>
              <a:t>data[order(</a:t>
            </a:r>
            <a:r>
              <a:rPr lang="en-US" altLang="zh-TW" dirty="0" err="1" smtClean="0"/>
              <a:t>data$Sales</a:t>
            </a:r>
            <a:r>
              <a:rPr lang="en-US" altLang="zh-TW" dirty="0" smtClean="0"/>
              <a:t>),]</a:t>
            </a:r>
          </a:p>
          <a:p>
            <a:pPr marL="685800" lvl="2" indent="-457200">
              <a:spcBef>
                <a:spcPts val="1000"/>
              </a:spcBef>
              <a:buClr>
                <a:srgbClr val="3333FF"/>
              </a:buClr>
              <a:buFont typeface="+mj-lt"/>
              <a:buAutoNum type="arabicParenR"/>
            </a:pPr>
            <a:endParaRPr lang="en-US" altLang="zh-TW" dirty="0"/>
          </a:p>
          <a:p>
            <a:pPr marL="685800" lvl="2" indent="-457200">
              <a:spcBef>
                <a:spcPts val="1000"/>
              </a:spcBef>
              <a:buClr>
                <a:srgbClr val="3333FF"/>
              </a:buClr>
              <a:buFont typeface="+mj-lt"/>
              <a:buAutoNum type="arabicParenR"/>
            </a:pPr>
            <a:endParaRPr lang="en-US" altLang="zh-TW" dirty="0" smtClean="0"/>
          </a:p>
          <a:p>
            <a:pPr marL="685800" lvl="2" indent="-457200">
              <a:spcBef>
                <a:spcPts val="1000"/>
              </a:spcBef>
              <a:buClr>
                <a:srgbClr val="3333FF"/>
              </a:buClr>
              <a:buFont typeface="+mj-lt"/>
              <a:buAutoNum type="arabicParenR"/>
            </a:pPr>
            <a:endParaRPr lang="en-US" altLang="zh-TW" dirty="0" smtClean="0"/>
          </a:p>
          <a:p>
            <a:pPr marL="685800" lvl="2" indent="-457200">
              <a:spcBef>
                <a:spcPts val="1000"/>
              </a:spcBef>
              <a:buClr>
                <a:srgbClr val="3333FF"/>
              </a:buClr>
              <a:buFont typeface="+mj-lt"/>
              <a:buAutoNum type="arabicParenR"/>
            </a:pPr>
            <a:endParaRPr lang="en-US" altLang="zh-TW" dirty="0"/>
          </a:p>
          <a:p>
            <a:pPr marL="685800" lvl="2" indent="-457200">
              <a:spcBef>
                <a:spcPts val="1000"/>
              </a:spcBef>
              <a:buClr>
                <a:srgbClr val="3333FF"/>
              </a:buClr>
              <a:buFont typeface="+mj-lt"/>
              <a:buAutoNum type="arabicParenR"/>
            </a:pPr>
            <a:r>
              <a:rPr lang="zh-TW" altLang="en-US" dirty="0" smtClean="0"/>
              <a:t>遞簡排序</a:t>
            </a:r>
            <a:r>
              <a:rPr lang="zh-TW" altLang="en-US" dirty="0"/>
              <a:t>： </a:t>
            </a:r>
            <a:r>
              <a:rPr lang="en-US" altLang="zh-TW" dirty="0" smtClean="0"/>
              <a:t>data[order</a:t>
            </a:r>
            <a:r>
              <a:rPr lang="en-US" altLang="zh-TW" dirty="0"/>
              <a:t>(-</a:t>
            </a:r>
            <a:r>
              <a:rPr lang="en-US" altLang="zh-TW" dirty="0" err="1"/>
              <a:t>data$Sales</a:t>
            </a:r>
            <a:r>
              <a:rPr lang="en-US" altLang="zh-TW" dirty="0"/>
              <a:t>),]</a:t>
            </a:r>
          </a:p>
          <a:p>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59</a:t>
            </a:fld>
            <a:endParaRPr lang="zh-TW" altLang="en-US"/>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6388" y="2790825"/>
            <a:ext cx="9039225"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6388" y="4739191"/>
            <a:ext cx="91821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79947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17"/>
          <p:cNvGrpSpPr/>
          <p:nvPr/>
        </p:nvGrpSpPr>
        <p:grpSpPr>
          <a:xfrm>
            <a:off x="9412208" y="1355454"/>
            <a:ext cx="2660206" cy="4781078"/>
            <a:chOff x="9587802" y="1614846"/>
            <a:chExt cx="2660206" cy="4781078"/>
          </a:xfrm>
        </p:grpSpPr>
        <p:pic>
          <p:nvPicPr>
            <p:cNvPr id="26" name="Picture 18"/>
            <p:cNvPicPr>
              <a:picLocks noChangeAspect="1"/>
            </p:cNvPicPr>
            <p:nvPr/>
          </p:nvPicPr>
          <p:blipFill>
            <a:blip r:embed="rId2"/>
            <a:stretch>
              <a:fillRect/>
            </a:stretch>
          </p:blipFill>
          <p:spPr>
            <a:xfrm>
              <a:off x="9848637" y="1987365"/>
              <a:ext cx="1733550" cy="1514475"/>
            </a:xfrm>
            <a:prstGeom prst="rect">
              <a:avLst/>
            </a:prstGeom>
          </p:spPr>
        </p:pic>
        <p:pic>
          <p:nvPicPr>
            <p:cNvPr id="27" name="Picture 19"/>
            <p:cNvPicPr>
              <a:picLocks noChangeAspect="1"/>
            </p:cNvPicPr>
            <p:nvPr/>
          </p:nvPicPr>
          <p:blipFill>
            <a:blip r:embed="rId3"/>
            <a:stretch>
              <a:fillRect/>
            </a:stretch>
          </p:blipFill>
          <p:spPr>
            <a:xfrm>
              <a:off x="10018393" y="3915814"/>
              <a:ext cx="1838966" cy="332156"/>
            </a:xfrm>
            <a:prstGeom prst="rect">
              <a:avLst/>
            </a:prstGeom>
          </p:spPr>
        </p:pic>
        <p:sp>
          <p:nvSpPr>
            <p:cNvPr id="28" name="Rectangle 20"/>
            <p:cNvSpPr/>
            <p:nvPr/>
          </p:nvSpPr>
          <p:spPr>
            <a:xfrm>
              <a:off x="9587802" y="3608037"/>
              <a:ext cx="2337499"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TW" altLang="en-US" sz="1400" b="1" i="0" u="none" strike="noStrike" kern="0" cap="none" spc="0" normalizeH="0" baseline="0" noProof="0" dirty="0" smtClean="0">
                  <a:ln>
                    <a:noFill/>
                  </a:ln>
                  <a:solidFill>
                    <a:srgbClr val="0070C0"/>
                  </a:solidFill>
                  <a:effectLst/>
                  <a:uLnTx/>
                  <a:uFillTx/>
                  <a:latin typeface="微軟正黑體" panose="020B0604030504040204" pitchFamily="34" charset="-120"/>
                  <a:ea typeface="微軟正黑體" panose="020B0604030504040204" pitchFamily="34" charset="-120"/>
                </a:rPr>
                <a:t>一組詞向量</a:t>
              </a:r>
              <a:r>
                <a:rPr kumimoji="0" lang="zh-TW" altLang="en-US" sz="1400" b="1" i="0" u="none" strike="noStrike" kern="0" cap="none" spc="0" normalizeH="0" baseline="0" noProof="0" dirty="0" smtClean="0">
                  <a:ln>
                    <a:noFill/>
                  </a:ln>
                  <a:solidFill>
                    <a:srgbClr val="0070C0"/>
                  </a:solidFill>
                  <a:effectLst/>
                  <a:uLnTx/>
                  <a:uFillTx/>
                  <a:latin typeface="Cambria Math" panose="02040503050406030204" pitchFamily="18" charset="0"/>
                  <a:ea typeface="微軟正黑體" panose="020B0604030504040204" pitchFamily="34" charset="-120"/>
                </a:rPr>
                <a:t>𝑤</a:t>
              </a:r>
              <a:r>
                <a:rPr kumimoji="0" lang="zh-TW" altLang="en-US" sz="1050" b="1" i="0" u="none" strike="noStrike" kern="0" cap="none" spc="0" normalizeH="0" baseline="0" noProof="0" dirty="0" smtClean="0">
                  <a:ln>
                    <a:noFill/>
                  </a:ln>
                  <a:solidFill>
                    <a:srgbClr val="0070C0"/>
                  </a:solidFill>
                  <a:effectLst/>
                  <a:uLnTx/>
                  <a:uFillTx/>
                  <a:latin typeface="Cambria Math" panose="02040503050406030204" pitchFamily="18" charset="0"/>
                  <a:ea typeface="微軟正黑體" panose="020B0604030504040204" pitchFamily="34" charset="-120"/>
                </a:rPr>
                <a:t>𝑖</a:t>
              </a:r>
              <a:r>
                <a:rPr kumimoji="0" lang="zh-TW" altLang="en-US" sz="1400" b="1" i="0" u="none" strike="noStrike" kern="0" cap="none" spc="0" normalizeH="0" baseline="0" noProof="0" dirty="0" smtClean="0">
                  <a:ln>
                    <a:noFill/>
                  </a:ln>
                  <a:solidFill>
                    <a:srgbClr val="0070C0"/>
                  </a:solidFill>
                  <a:effectLst/>
                  <a:uLnTx/>
                  <a:uFillTx/>
                  <a:latin typeface="微軟正黑體" panose="020B0604030504040204" pitchFamily="34" charset="-120"/>
                  <a:ea typeface="微軟正黑體" panose="020B0604030504040204" pitchFamily="34" charset="-120"/>
                </a:rPr>
                <a:t>和</a:t>
              </a:r>
              <a:r>
                <a:rPr kumimoji="0" lang="zh-TW" altLang="en-US" sz="1400" b="1" i="0" u="none" strike="noStrike" kern="0" cap="none" spc="0" normalizeH="0" baseline="0" noProof="0" dirty="0" smtClean="0">
                  <a:ln>
                    <a:noFill/>
                  </a:ln>
                  <a:solidFill>
                    <a:srgbClr val="0070C0"/>
                  </a:solidFill>
                  <a:effectLst/>
                  <a:uLnTx/>
                  <a:uFillTx/>
                  <a:latin typeface="Cambria Math" panose="02040503050406030204" pitchFamily="18" charset="0"/>
                  <a:ea typeface="微軟正黑體" panose="020B0604030504040204" pitchFamily="34" charset="-120"/>
                </a:rPr>
                <a:t>𝑤</a:t>
              </a:r>
              <a:r>
                <a:rPr kumimoji="0" lang="zh-TW" altLang="en-US" sz="1050" b="1" i="0" u="none" strike="noStrike" kern="0" cap="none" spc="0" normalizeH="0" baseline="0" noProof="0" dirty="0" smtClean="0">
                  <a:ln>
                    <a:noFill/>
                  </a:ln>
                  <a:solidFill>
                    <a:srgbClr val="0070C0"/>
                  </a:solidFill>
                  <a:effectLst/>
                  <a:uLnTx/>
                  <a:uFillTx/>
                  <a:latin typeface="Cambria Math" panose="02040503050406030204" pitchFamily="18" charset="0"/>
                  <a:ea typeface="微軟正黑體" panose="020B0604030504040204" pitchFamily="34" charset="-120"/>
                </a:rPr>
                <a:t>𝑗</a:t>
              </a:r>
              <a:r>
                <a:rPr kumimoji="0" lang="zh-TW" altLang="en-US" sz="1400" b="1" i="0" u="none" strike="noStrike" kern="0" cap="none" spc="0" normalizeH="0" baseline="0" noProof="0" dirty="0" smtClean="0">
                  <a:ln>
                    <a:noFill/>
                  </a:ln>
                  <a:solidFill>
                    <a:srgbClr val="0070C0"/>
                  </a:solidFill>
                  <a:effectLst/>
                  <a:uLnTx/>
                  <a:uFillTx/>
                  <a:latin typeface="微軟正黑體" panose="020B0604030504040204" pitchFamily="34" charset="-120"/>
                  <a:ea typeface="微軟正黑體" panose="020B0604030504040204" pitchFamily="34" charset="-120"/>
                </a:rPr>
                <a:t>，轉換成</a:t>
              </a:r>
              <a:endParaRPr kumimoji="0" lang="zh-TW" altLang="en-US" sz="1400" b="1" i="0" u="none" strike="noStrike" kern="0" cap="none" spc="0" normalizeH="0" baseline="0" noProof="0" dirty="0" smtClean="0">
                <a:ln>
                  <a:noFill/>
                </a:ln>
                <a:solidFill>
                  <a:srgbClr val="0070C0"/>
                </a:solidFill>
                <a:effectLst/>
                <a:uLnTx/>
                <a:uFillTx/>
              </a:endParaRPr>
            </a:p>
          </p:txBody>
        </p:sp>
        <p:pic>
          <p:nvPicPr>
            <p:cNvPr id="29" name="Picture 21"/>
            <p:cNvPicPr>
              <a:picLocks noChangeAspect="1"/>
            </p:cNvPicPr>
            <p:nvPr/>
          </p:nvPicPr>
          <p:blipFill>
            <a:blip r:embed="rId4"/>
            <a:stretch>
              <a:fillRect/>
            </a:stretch>
          </p:blipFill>
          <p:spPr>
            <a:xfrm>
              <a:off x="9645885" y="5939861"/>
              <a:ext cx="2544576" cy="456063"/>
            </a:xfrm>
            <a:prstGeom prst="rect">
              <a:avLst/>
            </a:prstGeom>
          </p:spPr>
        </p:pic>
        <p:pic>
          <p:nvPicPr>
            <p:cNvPr id="30" name="Picture 22"/>
            <p:cNvPicPr>
              <a:picLocks noChangeAspect="1"/>
            </p:cNvPicPr>
            <p:nvPr/>
          </p:nvPicPr>
          <p:blipFill>
            <a:blip r:embed="rId5"/>
            <a:stretch>
              <a:fillRect/>
            </a:stretch>
          </p:blipFill>
          <p:spPr>
            <a:xfrm>
              <a:off x="9848637" y="4609520"/>
              <a:ext cx="2008722" cy="681350"/>
            </a:xfrm>
            <a:prstGeom prst="rect">
              <a:avLst/>
            </a:prstGeom>
          </p:spPr>
        </p:pic>
        <p:sp>
          <p:nvSpPr>
            <p:cNvPr id="31" name="Rectangle 23"/>
            <p:cNvSpPr/>
            <p:nvPr/>
          </p:nvSpPr>
          <p:spPr>
            <a:xfrm>
              <a:off x="9645886" y="4399380"/>
              <a:ext cx="2339102"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TW" altLang="en-US" sz="1400" b="1" i="0" u="none" strike="noStrike" kern="0" cap="none" spc="0" normalizeH="0" baseline="0" noProof="0" dirty="0" smtClean="0">
                  <a:ln>
                    <a:noFill/>
                  </a:ln>
                  <a:solidFill>
                    <a:srgbClr val="0070C0"/>
                  </a:solidFill>
                  <a:effectLst/>
                  <a:uLnTx/>
                  <a:uFillTx/>
                  <a:latin typeface="微軟正黑體" panose="020B0604030504040204" pitchFamily="34" charset="-120"/>
                  <a:ea typeface="微軟正黑體" panose="020B0604030504040204" pitchFamily="34" charset="-120"/>
                </a:rPr>
                <a:t>設定減少常見字的加權函數</a:t>
              </a:r>
              <a:endParaRPr kumimoji="0" lang="zh-TW" altLang="en-US" sz="1400" b="1" i="0" u="none" strike="noStrike" kern="0" cap="none" spc="0" normalizeH="0" baseline="0" noProof="0" dirty="0" smtClean="0">
                <a:ln>
                  <a:noFill/>
                </a:ln>
                <a:solidFill>
                  <a:srgbClr val="0070C0"/>
                </a:solidFill>
                <a:effectLst/>
                <a:uLnTx/>
                <a:uFillTx/>
              </a:endParaRPr>
            </a:p>
          </p:txBody>
        </p:sp>
        <p:sp>
          <p:nvSpPr>
            <p:cNvPr id="32" name="Rectangle 24"/>
            <p:cNvSpPr/>
            <p:nvPr/>
          </p:nvSpPr>
          <p:spPr>
            <a:xfrm>
              <a:off x="9645885" y="5376550"/>
              <a:ext cx="2602123" cy="52322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TW" altLang="en-US" sz="1400" b="1" i="0" u="none" strike="noStrike" kern="0" cap="none" spc="0" normalizeH="0" baseline="0" noProof="0" dirty="0" smtClean="0">
                  <a:ln>
                    <a:noFill/>
                  </a:ln>
                  <a:solidFill>
                    <a:srgbClr val="0070C0"/>
                  </a:solidFill>
                  <a:effectLst/>
                  <a:uLnTx/>
                  <a:uFillTx/>
                  <a:latin typeface="微軟正黑體" panose="020B0604030504040204" pitchFamily="34" charset="-120"/>
                  <a:ea typeface="微軟正黑體" panose="020B0604030504040204" pitchFamily="34" charset="-120"/>
                </a:rPr>
                <a:t>用</a:t>
              </a:r>
              <a:r>
                <a:rPr kumimoji="0" lang="en-US" altLang="zh-TW" sz="1400" b="1" i="0" u="none" strike="noStrike" kern="0" cap="none" spc="0" normalizeH="0" baseline="0" noProof="0" dirty="0" smtClean="0">
                  <a:ln>
                    <a:noFill/>
                  </a:ln>
                  <a:solidFill>
                    <a:srgbClr val="0070C0"/>
                  </a:solidFill>
                  <a:effectLst/>
                  <a:uLnTx/>
                  <a:uFillTx/>
                  <a:latin typeface="微軟正黑體" panose="020B0604030504040204" pitchFamily="34" charset="-120"/>
                  <a:ea typeface="微軟正黑體" panose="020B0604030504040204" pitchFamily="34" charset="-120"/>
                </a:rPr>
                <a:t>stochastic gradient descend</a:t>
              </a:r>
              <a:r>
                <a:rPr kumimoji="0" lang="zh-TW" altLang="en-US" sz="1400" b="1" i="0" u="none" strike="noStrike" kern="0" cap="none" spc="0" normalizeH="0" baseline="0" noProof="0" dirty="0" smtClean="0">
                  <a:ln>
                    <a:noFill/>
                  </a:ln>
                  <a:solidFill>
                    <a:srgbClr val="0070C0"/>
                  </a:solidFill>
                  <a:effectLst/>
                  <a:uLnTx/>
                  <a:uFillTx/>
                  <a:latin typeface="微軟正黑體" panose="020B0604030504040204" pitchFamily="34" charset="-120"/>
                  <a:ea typeface="微軟正黑體" panose="020B0604030504040204" pitchFamily="34" charset="-120"/>
                </a:rPr>
                <a:t>優化</a:t>
              </a:r>
              <a:r>
                <a:rPr kumimoji="0" lang="en-US" altLang="zh-TW" sz="1400" b="1" i="0" u="none" strike="noStrike" kern="0" cap="none" spc="0" normalizeH="0" baseline="0" noProof="0" dirty="0" smtClean="0">
                  <a:ln>
                    <a:noFill/>
                  </a:ln>
                  <a:solidFill>
                    <a:srgbClr val="0070C0"/>
                  </a:solidFill>
                  <a:effectLst/>
                  <a:uLnTx/>
                  <a:uFillTx/>
                  <a:latin typeface="微軟正黑體" panose="020B0604030504040204" pitchFamily="34" charset="-120"/>
                  <a:ea typeface="微軟正黑體" panose="020B0604030504040204" pitchFamily="34" charset="-120"/>
                </a:rPr>
                <a:t>Loss function</a:t>
              </a:r>
              <a:endParaRPr kumimoji="0" lang="zh-TW" altLang="en-US" sz="1400" b="1" i="0" u="none" strike="noStrike" kern="0" cap="none" spc="0" normalizeH="0" baseline="0" noProof="0" dirty="0" smtClean="0">
                <a:ln>
                  <a:noFill/>
                </a:ln>
                <a:solidFill>
                  <a:srgbClr val="0070C0"/>
                </a:solidFill>
                <a:effectLst/>
                <a:uLnTx/>
                <a:uFillTx/>
                <a:latin typeface="微軟正黑體" panose="020B0604030504040204" pitchFamily="34" charset="-120"/>
                <a:ea typeface="微軟正黑體" panose="020B0604030504040204" pitchFamily="34" charset="-120"/>
              </a:endParaRPr>
            </a:p>
          </p:txBody>
        </p:sp>
        <p:sp>
          <p:nvSpPr>
            <p:cNvPr id="33" name="TextBox 25"/>
            <p:cNvSpPr txBox="1"/>
            <p:nvPr/>
          </p:nvSpPr>
          <p:spPr>
            <a:xfrm>
              <a:off x="9646478" y="1614846"/>
              <a:ext cx="2298215" cy="369332"/>
            </a:xfrm>
            <a:prstGeom prst="rect">
              <a:avLst/>
            </a:prstGeom>
            <a:gradFill rotWithShape="1">
              <a:gsLst>
                <a:gs pos="0">
                  <a:srgbClr val="E7BB01">
                    <a:tint val="50000"/>
                    <a:satMod val="300000"/>
                  </a:srgbClr>
                </a:gs>
                <a:gs pos="35000">
                  <a:srgbClr val="E7BB01">
                    <a:tint val="37000"/>
                    <a:satMod val="300000"/>
                  </a:srgbClr>
                </a:gs>
                <a:gs pos="100000">
                  <a:srgbClr val="E7BB01">
                    <a:tint val="15000"/>
                    <a:satMod val="350000"/>
                  </a:srgbClr>
                </a:gs>
              </a:gsLst>
              <a:lin ang="16200000" scaled="1"/>
            </a:gradFill>
            <a:ln w="9525" cap="flat" cmpd="sng" algn="ctr">
              <a:solidFill>
                <a:srgbClr val="E7BB01">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TW" altLang="en-US" sz="1800" b="0" i="0" u="none" strike="noStrike" kern="0" cap="none" spc="0" normalizeH="0" baseline="0" noProof="0" dirty="0" smtClean="0">
                  <a:ln>
                    <a:noFill/>
                  </a:ln>
                  <a:solidFill>
                    <a:srgbClr val="000000"/>
                  </a:solidFill>
                  <a:effectLst/>
                  <a:uLnTx/>
                  <a:uFillTx/>
                  <a:latin typeface="Times New Roman" pitchFamily="18" charset="0"/>
                  <a:ea typeface="標楷體" panose="03000509000000000000" pitchFamily="65" charset="-120"/>
                </a:rPr>
                <a:t>商品競爭及未來趨勢</a:t>
              </a:r>
            </a:p>
          </p:txBody>
        </p:sp>
      </p:grpSp>
      <p:sp>
        <p:nvSpPr>
          <p:cNvPr id="2" name="Title 1"/>
          <p:cNvSpPr>
            <a:spLocks noGrp="1"/>
          </p:cNvSpPr>
          <p:nvPr>
            <p:ph type="title"/>
          </p:nvPr>
        </p:nvSpPr>
        <p:spPr/>
        <p:txBody>
          <a:bodyPr/>
          <a:lstStyle/>
          <a:p>
            <a:r>
              <a:rPr lang="zh-TW" altLang="en-US" dirty="0"/>
              <a:t>課程總覽</a:t>
            </a:r>
            <a:r>
              <a:rPr lang="en-US" altLang="zh-TW" dirty="0"/>
              <a:t>(2/2)</a:t>
            </a:r>
            <a:endParaRPr lang="zh-TW" altLang="en-US" dirty="0"/>
          </a:p>
        </p:txBody>
      </p:sp>
      <p:sp>
        <p:nvSpPr>
          <p:cNvPr id="4" name="Slide Number Placeholder 3"/>
          <p:cNvSpPr>
            <a:spLocks noGrp="1"/>
          </p:cNvSpPr>
          <p:nvPr>
            <p:ph type="sldNum" sz="quarter" idx="12"/>
          </p:nvPr>
        </p:nvSpPr>
        <p:spPr/>
        <p:txBody>
          <a:bodyPr/>
          <a:lstStyle/>
          <a:p>
            <a:fld id="{849DCDFE-E9AF-4D91-9097-CC270D138A40}" type="slidenum">
              <a:rPr lang="zh-TW" altLang="en-US" smtClean="0"/>
              <a:t>6</a:t>
            </a:fld>
            <a:endParaRPr lang="zh-TW" altLang="en-US" dirty="0"/>
          </a:p>
        </p:txBody>
      </p:sp>
      <p:grpSp>
        <p:nvGrpSpPr>
          <p:cNvPr id="5" name="Group 4"/>
          <p:cNvGrpSpPr/>
          <p:nvPr/>
        </p:nvGrpSpPr>
        <p:grpSpPr>
          <a:xfrm>
            <a:off x="143952" y="2144257"/>
            <a:ext cx="3758143" cy="4461057"/>
            <a:chOff x="8046508" y="2144257"/>
            <a:chExt cx="3758143" cy="4461057"/>
          </a:xfrm>
        </p:grpSpPr>
        <p:sp>
          <p:nvSpPr>
            <p:cNvPr id="6" name="TextBox 23"/>
            <p:cNvSpPr txBox="1"/>
            <p:nvPr/>
          </p:nvSpPr>
          <p:spPr>
            <a:xfrm>
              <a:off x="8586884" y="2144257"/>
              <a:ext cx="2881215" cy="369332"/>
            </a:xfrm>
            <a:prstGeom prst="rect">
              <a:avLst/>
            </a:prstGeom>
            <a:gradFill rotWithShape="1">
              <a:gsLst>
                <a:gs pos="0">
                  <a:srgbClr val="E7BB01">
                    <a:tint val="50000"/>
                    <a:satMod val="300000"/>
                  </a:srgbClr>
                </a:gs>
                <a:gs pos="35000">
                  <a:srgbClr val="E7BB01">
                    <a:tint val="37000"/>
                    <a:satMod val="300000"/>
                  </a:srgbClr>
                </a:gs>
                <a:gs pos="100000">
                  <a:srgbClr val="E7BB01">
                    <a:tint val="15000"/>
                    <a:satMod val="350000"/>
                  </a:srgbClr>
                </a:gs>
              </a:gsLst>
              <a:lin ang="16200000" scaled="1"/>
            </a:gradFill>
            <a:ln w="9525" cap="flat" cmpd="sng" algn="ctr">
              <a:solidFill>
                <a:srgbClr val="E7BB01">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TW" altLang="en-US" kern="0" dirty="0" smtClean="0">
                  <a:solidFill>
                    <a:srgbClr val="000000"/>
                  </a:solidFill>
                  <a:latin typeface="Times New Roman" pitchFamily="18" charset="0"/>
                  <a:ea typeface="標楷體" panose="03000509000000000000" pitchFamily="65" charset="-120"/>
                </a:rPr>
                <a:t>定位圖</a:t>
              </a:r>
              <a:r>
                <a:rPr kumimoji="0" lang="en-US" altLang="zh-TW" kern="0" dirty="0" smtClean="0">
                  <a:solidFill>
                    <a:srgbClr val="000000"/>
                  </a:solidFill>
                  <a:latin typeface="Times New Roman" pitchFamily="18" charset="0"/>
                  <a:ea typeface="標楷體" panose="03000509000000000000" pitchFamily="65" charset="-120"/>
                </a:rPr>
                <a:t>-</a:t>
              </a:r>
              <a:r>
                <a:rPr kumimoji="0" lang="zh-TW" altLang="en-US" sz="1800" b="0" i="0" u="none" strike="noStrike" kern="0" cap="none" spc="0" normalizeH="0" baseline="0" noProof="0" dirty="0" smtClean="0">
                  <a:ln>
                    <a:noFill/>
                  </a:ln>
                  <a:solidFill>
                    <a:srgbClr val="000000"/>
                  </a:solidFill>
                  <a:effectLst/>
                  <a:uLnTx/>
                  <a:uFillTx/>
                  <a:latin typeface="Times New Roman" pitchFamily="18" charset="0"/>
                  <a:ea typeface="標楷體" panose="03000509000000000000" pitchFamily="65" charset="-120"/>
                </a:rPr>
                <a:t>文字資料視覺化</a:t>
              </a:r>
              <a:endParaRPr kumimoji="0" lang="en-US" altLang="zh-TW" sz="1800" b="0" i="0" u="none" strike="noStrike" kern="0" cap="none" spc="0" normalizeH="0" baseline="0" noProof="0" dirty="0" smtClean="0">
                <a:ln>
                  <a:noFill/>
                </a:ln>
                <a:solidFill>
                  <a:srgbClr val="000000"/>
                </a:solidFill>
                <a:effectLst/>
                <a:uLnTx/>
                <a:uFillTx/>
                <a:latin typeface="Times New Roman" pitchFamily="18" charset="0"/>
                <a:ea typeface="標楷體" panose="03000509000000000000" pitchFamily="65" charset="-120"/>
              </a:endParaRPr>
            </a:p>
          </p:txBody>
        </p:sp>
        <p:grpSp>
          <p:nvGrpSpPr>
            <p:cNvPr id="7" name="Group 24"/>
            <p:cNvGrpSpPr/>
            <p:nvPr/>
          </p:nvGrpSpPr>
          <p:grpSpPr>
            <a:xfrm>
              <a:off x="8046508" y="2627040"/>
              <a:ext cx="3758143" cy="3167298"/>
              <a:chOff x="8357488" y="2260790"/>
              <a:chExt cx="4647137" cy="3723599"/>
            </a:xfrm>
          </p:grpSpPr>
          <p:pic>
            <p:nvPicPr>
              <p:cNvPr id="9" name="Content Placeholder 3"/>
              <p:cNvPicPr>
                <a:picLocks noChangeAspect="1"/>
              </p:cNvPicPr>
              <p:nvPr/>
            </p:nvPicPr>
            <p:blipFill>
              <a:blip r:embed="rId6"/>
              <a:stretch>
                <a:fillRect/>
              </a:stretch>
            </p:blipFill>
            <p:spPr bwMode="auto">
              <a:xfrm>
                <a:off x="9109980" y="4463581"/>
                <a:ext cx="2625685" cy="15208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Content Placeholder 3"/>
              <p:cNvPicPr>
                <a:picLocks noChangeAspect="1"/>
              </p:cNvPicPr>
              <p:nvPr/>
            </p:nvPicPr>
            <p:blipFill>
              <a:blip r:embed="rId7"/>
              <a:stretch>
                <a:fillRect/>
              </a:stretch>
            </p:blipFill>
            <p:spPr bwMode="auto">
              <a:xfrm>
                <a:off x="10277836" y="3444686"/>
                <a:ext cx="2726789" cy="15793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Content Placeholder 3"/>
              <p:cNvPicPr>
                <a:picLocks noChangeAspect="1"/>
              </p:cNvPicPr>
              <p:nvPr/>
            </p:nvPicPr>
            <p:blipFill>
              <a:blip r:embed="rId8"/>
              <a:stretch>
                <a:fillRect/>
              </a:stretch>
            </p:blipFill>
            <p:spPr bwMode="auto">
              <a:xfrm>
                <a:off x="8357488" y="3148705"/>
                <a:ext cx="2556534" cy="14807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Content Placeholder 3"/>
              <p:cNvPicPr>
                <a:picLocks noChangeAspect="1"/>
              </p:cNvPicPr>
              <p:nvPr/>
            </p:nvPicPr>
            <p:blipFill>
              <a:blip r:embed="rId9"/>
              <a:stretch>
                <a:fillRect/>
              </a:stretch>
            </p:blipFill>
            <p:spPr bwMode="auto">
              <a:xfrm>
                <a:off x="9280565" y="2260790"/>
                <a:ext cx="2455100" cy="14220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TextBox 29"/>
            <p:cNvSpPr txBox="1"/>
            <p:nvPr/>
          </p:nvSpPr>
          <p:spPr>
            <a:xfrm>
              <a:off x="8453162" y="5958983"/>
              <a:ext cx="2460847" cy="646331"/>
            </a:xfrm>
            <a:prstGeom prst="rect">
              <a:avLst/>
            </a:prstGeom>
            <a:gradFill rotWithShape="1">
              <a:gsLst>
                <a:gs pos="0">
                  <a:srgbClr val="000000">
                    <a:shade val="51000"/>
                    <a:satMod val="130000"/>
                  </a:srgbClr>
                </a:gs>
                <a:gs pos="80000">
                  <a:srgbClr val="000000">
                    <a:shade val="93000"/>
                    <a:satMod val="130000"/>
                  </a:srgbClr>
                </a:gs>
                <a:gs pos="100000">
                  <a:srgbClr val="000000">
                    <a:shade val="94000"/>
                    <a:satMod val="135000"/>
                  </a:srgbClr>
                </a:gs>
              </a:gsLst>
              <a:lin ang="16200000" scaled="0"/>
            </a:gradFill>
            <a:ln w="9525" cap="flat" cmpd="sng" algn="ctr">
              <a:solidFill>
                <a:srgbClr val="000000">
                  <a:shade val="95000"/>
                  <a:satMod val="105000"/>
                </a:srgbClr>
              </a:solidFill>
              <a:prstDash val="solid"/>
            </a:ln>
            <a:effectLst>
              <a:outerShdw blurRad="40000" dist="23000" dir="5400000" rotWithShape="0">
                <a:srgbClr val="000000">
                  <a:alpha val="35000"/>
                </a:srgb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TW" altLang="zh-TW" kern="0" dirty="0">
                  <a:solidFill>
                    <a:srgbClr val="FFFFFF"/>
                  </a:solidFill>
                  <a:latin typeface="Times New Roman" pitchFamily="18" charset="0"/>
                  <a:ea typeface="標楷體" panose="03000509000000000000" pitchFamily="65" charset="-120"/>
                </a:rPr>
                <a:t>實</a:t>
              </a:r>
              <a:r>
                <a:rPr kumimoji="0" lang="zh-TW" altLang="zh-TW" kern="0" dirty="0" smtClean="0">
                  <a:solidFill>
                    <a:srgbClr val="FFFFFF"/>
                  </a:solidFill>
                  <a:latin typeface="Times New Roman" pitchFamily="18" charset="0"/>
                  <a:ea typeface="標楷體" panose="03000509000000000000" pitchFamily="65" charset="-120"/>
                </a:rPr>
                <a:t>作</a:t>
              </a:r>
              <a:r>
                <a:rPr kumimoji="0" lang="en-US" altLang="zh-TW" kern="0" dirty="0">
                  <a:solidFill>
                    <a:srgbClr val="FFFFFF"/>
                  </a:solidFill>
                  <a:latin typeface="Times New Roman" pitchFamily="18" charset="0"/>
                  <a:ea typeface="標楷體" panose="03000509000000000000" pitchFamily="65" charset="-120"/>
                  <a:sym typeface="Wingdings" panose="05000000000000000000" charset="2"/>
                </a:rPr>
                <a:t> </a:t>
              </a:r>
              <a:r>
                <a:rPr kumimoji="0" lang="zh-TW" altLang="zh-TW" kern="0" dirty="0" smtClean="0">
                  <a:solidFill>
                    <a:srgbClr val="FFFFFF"/>
                  </a:solidFill>
                  <a:latin typeface="Times New Roman" pitchFamily="18" charset="0"/>
                  <a:ea typeface="標楷體" panose="03000509000000000000" pitchFamily="65" charset="-120"/>
                </a:rPr>
                <a:t>：</a:t>
              </a:r>
              <a:r>
                <a:rPr kumimoji="0" lang="zh-TW" altLang="en-US" kern="0" dirty="0">
                  <a:solidFill>
                    <a:srgbClr val="FFFFFF"/>
                  </a:solidFill>
                  <a:latin typeface="Times New Roman" pitchFamily="18" charset="0"/>
                  <a:ea typeface="標楷體" panose="03000509000000000000" pitchFamily="65" charset="-120"/>
                </a:rPr>
                <a:t>視覺化定位與風向羅盤圖</a:t>
              </a:r>
              <a:endParaRPr kumimoji="0" lang="zh-TW" altLang="en-US" kern="0" dirty="0">
                <a:solidFill>
                  <a:srgbClr val="FFFFFF"/>
                </a:solidFill>
                <a:latin typeface="Times New Roman" pitchFamily="18" charset="0"/>
                <a:ea typeface="標楷體" panose="03000509000000000000" pitchFamily="65" charset="-120"/>
              </a:endParaRPr>
            </a:p>
          </p:txBody>
        </p:sp>
      </p:grpSp>
      <p:sp>
        <p:nvSpPr>
          <p:cNvPr id="14" name="TextBox 33"/>
          <p:cNvSpPr txBox="1"/>
          <p:nvPr/>
        </p:nvSpPr>
        <p:spPr>
          <a:xfrm>
            <a:off x="1811540" y="3965718"/>
            <a:ext cx="1357991" cy="584775"/>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TW" altLang="en-US" sz="3200" b="0" i="0" u="none" strike="noStrike" kern="0" cap="none" spc="0" normalizeH="0" baseline="0" noProof="0" dirty="0" smtClean="0">
                <a:ln>
                  <a:noFill/>
                </a:ln>
                <a:solidFill>
                  <a:srgbClr val="000000"/>
                </a:solidFill>
                <a:effectLst/>
                <a:uLnTx/>
                <a:uFillTx/>
                <a:latin typeface="Times New Roman" pitchFamily="18" charset="0"/>
                <a:ea typeface="標楷體" panose="03000509000000000000" pitchFamily="65" charset="-120"/>
              </a:rPr>
              <a:t>陳示</a:t>
            </a:r>
          </a:p>
        </p:txBody>
      </p:sp>
      <p:grpSp>
        <p:nvGrpSpPr>
          <p:cNvPr id="15" name="Group 15"/>
          <p:cNvGrpSpPr/>
          <p:nvPr/>
        </p:nvGrpSpPr>
        <p:grpSpPr>
          <a:xfrm>
            <a:off x="4708588" y="2144257"/>
            <a:ext cx="6505794" cy="4370920"/>
            <a:chOff x="1866997" y="1758088"/>
            <a:chExt cx="8974433" cy="5502646"/>
          </a:xfrm>
        </p:grpSpPr>
        <p:grpSp>
          <p:nvGrpSpPr>
            <p:cNvPr id="16" name="Group 4"/>
            <p:cNvGrpSpPr/>
            <p:nvPr/>
          </p:nvGrpSpPr>
          <p:grpSpPr>
            <a:xfrm>
              <a:off x="1866997" y="2731465"/>
              <a:ext cx="5653633" cy="3538888"/>
              <a:chOff x="1249667" y="2393906"/>
              <a:chExt cx="5732621" cy="3851043"/>
            </a:xfrm>
          </p:grpSpPr>
          <p:pic>
            <p:nvPicPr>
              <p:cNvPr id="22" name="Content Placeholder 3"/>
              <p:cNvPicPr>
                <a:picLocks noChangeAspect="1"/>
              </p:cNvPicPr>
              <p:nvPr/>
            </p:nvPicPr>
            <p:blipFill>
              <a:blip r:embed="rId10"/>
              <a:stretch>
                <a:fillRect/>
              </a:stretch>
            </p:blipFill>
            <p:spPr bwMode="auto">
              <a:xfrm>
                <a:off x="3081003" y="3318879"/>
                <a:ext cx="3901285" cy="29260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3" name="Table -1"/>
              <p:cNvGraphicFramePr/>
              <p:nvPr>
                <p:extLst>
                  <p:ext uri="{D42A27DB-BD31-4B8C-83A1-F6EECF244321}">
                    <p14:modId xmlns:p14="http://schemas.microsoft.com/office/powerpoint/2010/main" val="1049661827"/>
                  </p:ext>
                </p:extLst>
              </p:nvPr>
            </p:nvGraphicFramePr>
            <p:xfrm>
              <a:off x="1249667" y="2393906"/>
              <a:ext cx="4045111" cy="3102549"/>
            </p:xfrm>
            <a:graphic>
              <a:graphicData uri="http://schemas.openxmlformats.org/drawingml/2006/table">
                <a:tbl>
                  <a:tblPr firstRow="1" bandRow="1">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effectLst>
                      <a:outerShdw blurRad="40000" dist="20000" dir="5400000" rotWithShape="0">
                        <a:srgbClr val="000000">
                          <a:alpha val="38000"/>
                        </a:srgbClr>
                      </a:outerShdw>
                    </a:effectLst>
                  </a:tblPr>
                  <a:tblGrid>
                    <a:gridCol w="575939">
                      <a:extLst>
                        <a:ext uri="{9D8B030D-6E8A-4147-A177-3AD203B41FA5}">
                          <a16:colId xmlns:a16="http://schemas.microsoft.com/office/drawing/2014/main" val="20000"/>
                        </a:ext>
                      </a:extLst>
                    </a:gridCol>
                    <a:gridCol w="463212">
                      <a:extLst>
                        <a:ext uri="{9D8B030D-6E8A-4147-A177-3AD203B41FA5}">
                          <a16:colId xmlns:a16="http://schemas.microsoft.com/office/drawing/2014/main" val="20001"/>
                        </a:ext>
                      </a:extLst>
                    </a:gridCol>
                    <a:gridCol w="463212">
                      <a:extLst>
                        <a:ext uri="{9D8B030D-6E8A-4147-A177-3AD203B41FA5}">
                          <a16:colId xmlns:a16="http://schemas.microsoft.com/office/drawing/2014/main" val="20002"/>
                        </a:ext>
                      </a:extLst>
                    </a:gridCol>
                    <a:gridCol w="463212">
                      <a:extLst>
                        <a:ext uri="{9D8B030D-6E8A-4147-A177-3AD203B41FA5}">
                          <a16:colId xmlns:a16="http://schemas.microsoft.com/office/drawing/2014/main" val="20003"/>
                        </a:ext>
                      </a:extLst>
                    </a:gridCol>
                    <a:gridCol w="463212">
                      <a:extLst>
                        <a:ext uri="{9D8B030D-6E8A-4147-A177-3AD203B41FA5}">
                          <a16:colId xmlns:a16="http://schemas.microsoft.com/office/drawing/2014/main" val="20004"/>
                        </a:ext>
                      </a:extLst>
                    </a:gridCol>
                    <a:gridCol w="463212">
                      <a:extLst>
                        <a:ext uri="{9D8B030D-6E8A-4147-A177-3AD203B41FA5}">
                          <a16:colId xmlns:a16="http://schemas.microsoft.com/office/drawing/2014/main" val="20005"/>
                        </a:ext>
                      </a:extLst>
                    </a:gridCol>
                  </a:tblGrid>
                  <a:tr h="144874">
                    <a:tc>
                      <a:txBody>
                        <a:bodyPr/>
                        <a:lstStyle>
                          <a:lvl1pPr marL="0" algn="l" defTabSz="913765" rtl="0" eaLnBrk="1" latinLnBrk="0" hangingPunct="1">
                            <a:defRPr sz="1800" b="1" kern="1200">
                              <a:solidFill>
                                <a:schemeClr val="lt1"/>
                              </a:solidFill>
                              <a:latin typeface="Times New Roman" pitchFamily="18" charset="0"/>
                              <a:ea typeface="標楷體" panose="03000509000000000000" pitchFamily="65" charset="-120"/>
                            </a:defRPr>
                          </a:lvl1pPr>
                          <a:lvl2pPr marL="457200" algn="l" defTabSz="913765" rtl="0" eaLnBrk="1" latinLnBrk="0" hangingPunct="1">
                            <a:defRPr sz="1800" b="1" kern="1200">
                              <a:solidFill>
                                <a:schemeClr val="lt1"/>
                              </a:solidFill>
                              <a:latin typeface="Times New Roman" pitchFamily="18" charset="0"/>
                              <a:ea typeface="標楷體" panose="03000509000000000000" pitchFamily="65" charset="-120"/>
                            </a:defRPr>
                          </a:lvl2pPr>
                          <a:lvl3pPr marL="914400" algn="l" defTabSz="913765" rtl="0" eaLnBrk="1" latinLnBrk="0" hangingPunct="1">
                            <a:defRPr sz="1800" b="1" kern="1200">
                              <a:solidFill>
                                <a:schemeClr val="lt1"/>
                              </a:solidFill>
                              <a:latin typeface="Times New Roman" pitchFamily="18" charset="0"/>
                              <a:ea typeface="標楷體" panose="03000509000000000000" pitchFamily="65" charset="-120"/>
                            </a:defRPr>
                          </a:lvl3pPr>
                          <a:lvl4pPr marL="1371600" algn="l" defTabSz="913765" rtl="0" eaLnBrk="1" latinLnBrk="0" hangingPunct="1">
                            <a:defRPr sz="1800" b="1" kern="1200">
                              <a:solidFill>
                                <a:schemeClr val="lt1"/>
                              </a:solidFill>
                              <a:latin typeface="Times New Roman" pitchFamily="18" charset="0"/>
                              <a:ea typeface="標楷體" panose="03000509000000000000" pitchFamily="65" charset="-120"/>
                            </a:defRPr>
                          </a:lvl4pPr>
                          <a:lvl5pPr marL="1828800" algn="l" defTabSz="913765" rtl="0" eaLnBrk="1" latinLnBrk="0" hangingPunct="1">
                            <a:defRPr sz="1800" b="1" kern="1200">
                              <a:solidFill>
                                <a:schemeClr val="lt1"/>
                              </a:solidFill>
                              <a:latin typeface="Times New Roman" pitchFamily="18" charset="0"/>
                              <a:ea typeface="標楷體" panose="03000509000000000000" pitchFamily="65" charset="-120"/>
                            </a:defRPr>
                          </a:lvl5pPr>
                          <a:lvl6pPr marL="2286000" algn="l" defTabSz="913765" rtl="0" eaLnBrk="1" latinLnBrk="0" hangingPunct="1">
                            <a:defRPr sz="1800" b="1" kern="1200">
                              <a:solidFill>
                                <a:schemeClr val="lt1"/>
                              </a:solidFill>
                              <a:latin typeface="Times New Roman" pitchFamily="18" charset="0"/>
                              <a:ea typeface="標楷體" panose="03000509000000000000" pitchFamily="65" charset="-120"/>
                            </a:defRPr>
                          </a:lvl6pPr>
                          <a:lvl7pPr marL="2743200" algn="l" defTabSz="913765" rtl="0" eaLnBrk="1" latinLnBrk="0" hangingPunct="1">
                            <a:defRPr sz="1800" b="1" kern="1200">
                              <a:solidFill>
                                <a:schemeClr val="lt1"/>
                              </a:solidFill>
                              <a:latin typeface="Times New Roman" pitchFamily="18" charset="0"/>
                              <a:ea typeface="標楷體" panose="03000509000000000000" pitchFamily="65" charset="-120"/>
                            </a:defRPr>
                          </a:lvl7pPr>
                          <a:lvl8pPr marL="3200400" algn="l" defTabSz="913765" rtl="0" eaLnBrk="1" latinLnBrk="0" hangingPunct="1">
                            <a:defRPr sz="1800" b="1" kern="1200">
                              <a:solidFill>
                                <a:schemeClr val="lt1"/>
                              </a:solidFill>
                              <a:latin typeface="Times New Roman" pitchFamily="18" charset="0"/>
                              <a:ea typeface="標楷體" panose="03000509000000000000" pitchFamily="65" charset="-120"/>
                            </a:defRPr>
                          </a:lvl8pPr>
                          <a:lvl9pPr marL="3657600" algn="l" defTabSz="913765" rtl="0" eaLnBrk="1" latinLnBrk="0" hangingPunct="1">
                            <a:defRPr sz="1800" b="1" kern="1200">
                              <a:solidFill>
                                <a:schemeClr val="lt1"/>
                              </a:solidFill>
                              <a:latin typeface="Times New Roman" pitchFamily="18" charset="0"/>
                              <a:ea typeface="標楷體" panose="03000509000000000000" pitchFamily="65" charset="-120"/>
                            </a:defRPr>
                          </a:lvl9pPr>
                        </a:lstStyle>
                        <a:p>
                          <a:pPr marL="0" indent="0" algn="ctr">
                            <a:buNone/>
                          </a:pPr>
                          <a:r>
                            <a:rPr lang="en-US" altLang="zh-TW" sz="900" u="none" dirty="0">
                              <a:solidFill>
                                <a:schemeClr val="tx2"/>
                              </a:solidFill>
                            </a:rPr>
                            <a:t>group</a:t>
                          </a:r>
                          <a:endParaRPr lang="en-US" altLang="zh-TW" sz="900" b="0" u="none" dirty="0">
                            <a:solidFill>
                              <a:schemeClr val="tx2"/>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a:noFill/>
                        </a:lnR>
                        <a:lnT w="9525" cap="flat" cmpd="sng" algn="ctr">
                          <a:solidFill>
                            <a:srgbClr val="FFCF01">
                              <a:shade val="95000"/>
                              <a:satMod val="105000"/>
                            </a:srgbClr>
                          </a:solidFill>
                          <a:prstDash val="solid"/>
                        </a:lnT>
                        <a:lnB w="25400" cap="flat" cmpd="sng" algn="ctr">
                          <a:solidFill>
                            <a:srgbClr val="FFFFFF"/>
                          </a:solidFill>
                          <a:prstDash val="solid"/>
                        </a:lnB>
                        <a:lnTlToBr w="12700" cmpd="sng">
                          <a:noFill/>
                          <a:prstDash val="solid"/>
                        </a:lnTlToBr>
                        <a:lnBlToTr w="12700" cmpd="sng">
                          <a:noFill/>
                          <a:prstDash val="solid"/>
                        </a:lnBlToTr>
                        <a:solidFill>
                          <a:srgbClr val="FFCF01"/>
                        </a:solidFill>
                      </a:tcPr>
                    </a:tc>
                    <a:tc>
                      <a:txBody>
                        <a:bodyPr/>
                        <a:lstStyle>
                          <a:lvl1pPr marL="0" algn="l" defTabSz="913765" rtl="0" eaLnBrk="1" latinLnBrk="0" hangingPunct="1">
                            <a:defRPr sz="1800" b="1" kern="1200">
                              <a:solidFill>
                                <a:schemeClr val="lt1"/>
                              </a:solidFill>
                              <a:latin typeface="Times New Roman" pitchFamily="18" charset="0"/>
                              <a:ea typeface="標楷體" panose="03000509000000000000" pitchFamily="65" charset="-120"/>
                            </a:defRPr>
                          </a:lvl1pPr>
                          <a:lvl2pPr marL="457200" algn="l" defTabSz="913765" rtl="0" eaLnBrk="1" latinLnBrk="0" hangingPunct="1">
                            <a:defRPr sz="1800" b="1" kern="1200">
                              <a:solidFill>
                                <a:schemeClr val="lt1"/>
                              </a:solidFill>
                              <a:latin typeface="Times New Roman" pitchFamily="18" charset="0"/>
                              <a:ea typeface="標楷體" panose="03000509000000000000" pitchFamily="65" charset="-120"/>
                            </a:defRPr>
                          </a:lvl2pPr>
                          <a:lvl3pPr marL="914400" algn="l" defTabSz="913765" rtl="0" eaLnBrk="1" latinLnBrk="0" hangingPunct="1">
                            <a:defRPr sz="1800" b="1" kern="1200">
                              <a:solidFill>
                                <a:schemeClr val="lt1"/>
                              </a:solidFill>
                              <a:latin typeface="Times New Roman" pitchFamily="18" charset="0"/>
                              <a:ea typeface="標楷體" panose="03000509000000000000" pitchFamily="65" charset="-120"/>
                            </a:defRPr>
                          </a:lvl3pPr>
                          <a:lvl4pPr marL="1371600" algn="l" defTabSz="913765" rtl="0" eaLnBrk="1" latinLnBrk="0" hangingPunct="1">
                            <a:defRPr sz="1800" b="1" kern="1200">
                              <a:solidFill>
                                <a:schemeClr val="lt1"/>
                              </a:solidFill>
                              <a:latin typeface="Times New Roman" pitchFamily="18" charset="0"/>
                              <a:ea typeface="標楷體" panose="03000509000000000000" pitchFamily="65" charset="-120"/>
                            </a:defRPr>
                          </a:lvl4pPr>
                          <a:lvl5pPr marL="1828800" algn="l" defTabSz="913765" rtl="0" eaLnBrk="1" latinLnBrk="0" hangingPunct="1">
                            <a:defRPr sz="1800" b="1" kern="1200">
                              <a:solidFill>
                                <a:schemeClr val="lt1"/>
                              </a:solidFill>
                              <a:latin typeface="Times New Roman" pitchFamily="18" charset="0"/>
                              <a:ea typeface="標楷體" panose="03000509000000000000" pitchFamily="65" charset="-120"/>
                            </a:defRPr>
                          </a:lvl5pPr>
                          <a:lvl6pPr marL="2286000" algn="l" defTabSz="913765" rtl="0" eaLnBrk="1" latinLnBrk="0" hangingPunct="1">
                            <a:defRPr sz="1800" b="1" kern="1200">
                              <a:solidFill>
                                <a:schemeClr val="lt1"/>
                              </a:solidFill>
                              <a:latin typeface="Times New Roman" pitchFamily="18" charset="0"/>
                              <a:ea typeface="標楷體" panose="03000509000000000000" pitchFamily="65" charset="-120"/>
                            </a:defRPr>
                          </a:lvl6pPr>
                          <a:lvl7pPr marL="2743200" algn="l" defTabSz="913765" rtl="0" eaLnBrk="1" latinLnBrk="0" hangingPunct="1">
                            <a:defRPr sz="1800" b="1" kern="1200">
                              <a:solidFill>
                                <a:schemeClr val="lt1"/>
                              </a:solidFill>
                              <a:latin typeface="Times New Roman" pitchFamily="18" charset="0"/>
                              <a:ea typeface="標楷體" panose="03000509000000000000" pitchFamily="65" charset="-120"/>
                            </a:defRPr>
                          </a:lvl7pPr>
                          <a:lvl8pPr marL="3200400" algn="l" defTabSz="913765" rtl="0" eaLnBrk="1" latinLnBrk="0" hangingPunct="1">
                            <a:defRPr sz="1800" b="1" kern="1200">
                              <a:solidFill>
                                <a:schemeClr val="lt1"/>
                              </a:solidFill>
                              <a:latin typeface="Times New Roman" pitchFamily="18" charset="0"/>
                              <a:ea typeface="標楷體" panose="03000509000000000000" pitchFamily="65" charset="-120"/>
                            </a:defRPr>
                          </a:lvl8pPr>
                          <a:lvl9pPr marL="3657600" algn="l" defTabSz="913765" rtl="0" eaLnBrk="1" latinLnBrk="0" hangingPunct="1">
                            <a:defRPr sz="1800" b="1" kern="1200">
                              <a:solidFill>
                                <a:schemeClr val="lt1"/>
                              </a:solidFill>
                              <a:latin typeface="Times New Roman" pitchFamily="18" charset="0"/>
                              <a:ea typeface="標楷體" panose="03000509000000000000" pitchFamily="65" charset="-120"/>
                            </a:defRPr>
                          </a:lvl9pPr>
                        </a:lstStyle>
                        <a:p>
                          <a:pPr marL="0" indent="0" algn="ctr">
                            <a:buNone/>
                          </a:pPr>
                          <a:r>
                            <a:rPr lang="en-US" altLang="zh-TW" sz="900" u="none" dirty="0" err="1">
                              <a:solidFill>
                                <a:schemeClr val="tx2"/>
                              </a:solidFill>
                            </a:rPr>
                            <a:t>rf_imp</a:t>
                          </a:r>
                          <a:endParaRPr lang="en-US" altLang="zh-TW" sz="900" b="0" u="none" dirty="0">
                            <a:solidFill>
                              <a:schemeClr val="tx2"/>
                            </a:solidFill>
                            <a:latin typeface="新細明體" charset="-120"/>
                            <a:ea typeface="新細明體" charset="-120"/>
                            <a:cs typeface="新細明體" charset="-120"/>
                          </a:endParaRPr>
                        </a:p>
                      </a:txBody>
                      <a:tcPr marL="0" marR="0" marT="0" marB="0" anchor="ctr">
                        <a:lnL>
                          <a:noFill/>
                        </a:lnL>
                        <a:lnR>
                          <a:noFill/>
                        </a:lnR>
                        <a:lnT w="9525" cap="flat" cmpd="sng" algn="ctr">
                          <a:solidFill>
                            <a:srgbClr val="FFCF01">
                              <a:shade val="95000"/>
                              <a:satMod val="105000"/>
                            </a:srgbClr>
                          </a:solidFill>
                          <a:prstDash val="solid"/>
                        </a:lnT>
                        <a:lnB w="25400" cap="flat" cmpd="sng" algn="ctr">
                          <a:solidFill>
                            <a:srgbClr val="FFFFFF"/>
                          </a:solidFill>
                          <a:prstDash val="solid"/>
                        </a:lnB>
                        <a:lnTlToBr w="12700" cmpd="sng">
                          <a:noFill/>
                          <a:prstDash val="solid"/>
                        </a:lnTlToBr>
                        <a:lnBlToTr w="12700" cmpd="sng">
                          <a:noFill/>
                          <a:prstDash val="solid"/>
                        </a:lnBlToTr>
                        <a:solidFill>
                          <a:srgbClr val="FFCF01"/>
                        </a:solidFill>
                      </a:tcPr>
                    </a:tc>
                    <a:tc>
                      <a:txBody>
                        <a:bodyPr/>
                        <a:lstStyle>
                          <a:lvl1pPr marL="0" algn="l" defTabSz="913765" rtl="0" eaLnBrk="1" latinLnBrk="0" hangingPunct="1">
                            <a:defRPr sz="1800" b="1" kern="1200">
                              <a:solidFill>
                                <a:schemeClr val="lt1"/>
                              </a:solidFill>
                              <a:latin typeface="Times New Roman" pitchFamily="18" charset="0"/>
                              <a:ea typeface="標楷體" panose="03000509000000000000" pitchFamily="65" charset="-120"/>
                            </a:defRPr>
                          </a:lvl1pPr>
                          <a:lvl2pPr marL="457200" algn="l" defTabSz="913765" rtl="0" eaLnBrk="1" latinLnBrk="0" hangingPunct="1">
                            <a:defRPr sz="1800" b="1" kern="1200">
                              <a:solidFill>
                                <a:schemeClr val="lt1"/>
                              </a:solidFill>
                              <a:latin typeface="Times New Roman" pitchFamily="18" charset="0"/>
                              <a:ea typeface="標楷體" panose="03000509000000000000" pitchFamily="65" charset="-120"/>
                            </a:defRPr>
                          </a:lvl2pPr>
                          <a:lvl3pPr marL="914400" algn="l" defTabSz="913765" rtl="0" eaLnBrk="1" latinLnBrk="0" hangingPunct="1">
                            <a:defRPr sz="1800" b="1" kern="1200">
                              <a:solidFill>
                                <a:schemeClr val="lt1"/>
                              </a:solidFill>
                              <a:latin typeface="Times New Roman" pitchFamily="18" charset="0"/>
                              <a:ea typeface="標楷體" panose="03000509000000000000" pitchFamily="65" charset="-120"/>
                            </a:defRPr>
                          </a:lvl3pPr>
                          <a:lvl4pPr marL="1371600" algn="l" defTabSz="913765" rtl="0" eaLnBrk="1" latinLnBrk="0" hangingPunct="1">
                            <a:defRPr sz="1800" b="1" kern="1200">
                              <a:solidFill>
                                <a:schemeClr val="lt1"/>
                              </a:solidFill>
                              <a:latin typeface="Times New Roman" pitchFamily="18" charset="0"/>
                              <a:ea typeface="標楷體" panose="03000509000000000000" pitchFamily="65" charset="-120"/>
                            </a:defRPr>
                          </a:lvl4pPr>
                          <a:lvl5pPr marL="1828800" algn="l" defTabSz="913765" rtl="0" eaLnBrk="1" latinLnBrk="0" hangingPunct="1">
                            <a:defRPr sz="1800" b="1" kern="1200">
                              <a:solidFill>
                                <a:schemeClr val="lt1"/>
                              </a:solidFill>
                              <a:latin typeface="Times New Roman" pitchFamily="18" charset="0"/>
                              <a:ea typeface="標楷體" panose="03000509000000000000" pitchFamily="65" charset="-120"/>
                            </a:defRPr>
                          </a:lvl5pPr>
                          <a:lvl6pPr marL="2286000" algn="l" defTabSz="913765" rtl="0" eaLnBrk="1" latinLnBrk="0" hangingPunct="1">
                            <a:defRPr sz="1800" b="1" kern="1200">
                              <a:solidFill>
                                <a:schemeClr val="lt1"/>
                              </a:solidFill>
                              <a:latin typeface="Times New Roman" pitchFamily="18" charset="0"/>
                              <a:ea typeface="標楷體" panose="03000509000000000000" pitchFamily="65" charset="-120"/>
                            </a:defRPr>
                          </a:lvl6pPr>
                          <a:lvl7pPr marL="2743200" algn="l" defTabSz="913765" rtl="0" eaLnBrk="1" latinLnBrk="0" hangingPunct="1">
                            <a:defRPr sz="1800" b="1" kern="1200">
                              <a:solidFill>
                                <a:schemeClr val="lt1"/>
                              </a:solidFill>
                              <a:latin typeface="Times New Roman" pitchFamily="18" charset="0"/>
                              <a:ea typeface="標楷體" panose="03000509000000000000" pitchFamily="65" charset="-120"/>
                            </a:defRPr>
                          </a:lvl7pPr>
                          <a:lvl8pPr marL="3200400" algn="l" defTabSz="913765" rtl="0" eaLnBrk="1" latinLnBrk="0" hangingPunct="1">
                            <a:defRPr sz="1800" b="1" kern="1200">
                              <a:solidFill>
                                <a:schemeClr val="lt1"/>
                              </a:solidFill>
                              <a:latin typeface="Times New Roman" pitchFamily="18" charset="0"/>
                              <a:ea typeface="標楷體" panose="03000509000000000000" pitchFamily="65" charset="-120"/>
                            </a:defRPr>
                          </a:lvl8pPr>
                          <a:lvl9pPr marL="3657600" algn="l" defTabSz="913765" rtl="0" eaLnBrk="1" latinLnBrk="0" hangingPunct="1">
                            <a:defRPr sz="1800" b="1" kern="1200">
                              <a:solidFill>
                                <a:schemeClr val="lt1"/>
                              </a:solidFill>
                              <a:latin typeface="Times New Roman" pitchFamily="18" charset="0"/>
                              <a:ea typeface="標楷體" panose="03000509000000000000" pitchFamily="65" charset="-120"/>
                            </a:defRPr>
                          </a:lvl9pPr>
                        </a:lstStyle>
                        <a:p>
                          <a:pPr marL="0" indent="0" algn="ctr">
                            <a:buNone/>
                          </a:pPr>
                          <a:r>
                            <a:rPr lang="en-US" altLang="zh-TW" sz="900" u="none" dirty="0" err="1">
                              <a:solidFill>
                                <a:schemeClr val="tx2"/>
                              </a:solidFill>
                            </a:rPr>
                            <a:t>svm_imp</a:t>
                          </a:r>
                          <a:endParaRPr lang="en-US" altLang="zh-TW" sz="900" b="0" u="none" dirty="0">
                            <a:solidFill>
                              <a:schemeClr val="tx2"/>
                            </a:solidFill>
                            <a:latin typeface="新細明體" charset="-120"/>
                            <a:ea typeface="新細明體" charset="-120"/>
                            <a:cs typeface="新細明體" charset="-120"/>
                          </a:endParaRPr>
                        </a:p>
                      </a:txBody>
                      <a:tcPr marL="0" marR="0" marT="0" marB="0" anchor="ctr">
                        <a:lnL>
                          <a:noFill/>
                        </a:lnL>
                        <a:lnR>
                          <a:noFill/>
                        </a:lnR>
                        <a:lnT w="9525" cap="flat" cmpd="sng" algn="ctr">
                          <a:solidFill>
                            <a:srgbClr val="FFCF01">
                              <a:shade val="95000"/>
                              <a:satMod val="105000"/>
                            </a:srgbClr>
                          </a:solidFill>
                          <a:prstDash val="solid"/>
                        </a:lnT>
                        <a:lnB w="25400" cap="flat" cmpd="sng" algn="ctr">
                          <a:solidFill>
                            <a:srgbClr val="FFFFFF"/>
                          </a:solidFill>
                          <a:prstDash val="solid"/>
                        </a:lnB>
                        <a:lnTlToBr w="12700" cmpd="sng">
                          <a:noFill/>
                          <a:prstDash val="solid"/>
                        </a:lnTlToBr>
                        <a:lnBlToTr w="12700" cmpd="sng">
                          <a:noFill/>
                          <a:prstDash val="solid"/>
                        </a:lnBlToTr>
                        <a:solidFill>
                          <a:srgbClr val="FFCF01"/>
                        </a:solidFill>
                      </a:tcPr>
                    </a:tc>
                    <a:tc>
                      <a:txBody>
                        <a:bodyPr/>
                        <a:lstStyle>
                          <a:lvl1pPr marL="0" algn="l" defTabSz="913765" rtl="0" eaLnBrk="1" latinLnBrk="0" hangingPunct="1">
                            <a:defRPr sz="1800" b="1" kern="1200">
                              <a:solidFill>
                                <a:schemeClr val="lt1"/>
                              </a:solidFill>
                              <a:latin typeface="Times New Roman" pitchFamily="18" charset="0"/>
                              <a:ea typeface="標楷體" panose="03000509000000000000" pitchFamily="65" charset="-120"/>
                            </a:defRPr>
                          </a:lvl1pPr>
                          <a:lvl2pPr marL="457200" algn="l" defTabSz="913765" rtl="0" eaLnBrk="1" latinLnBrk="0" hangingPunct="1">
                            <a:defRPr sz="1800" b="1" kern="1200">
                              <a:solidFill>
                                <a:schemeClr val="lt1"/>
                              </a:solidFill>
                              <a:latin typeface="Times New Roman" pitchFamily="18" charset="0"/>
                              <a:ea typeface="標楷體" panose="03000509000000000000" pitchFamily="65" charset="-120"/>
                            </a:defRPr>
                          </a:lvl2pPr>
                          <a:lvl3pPr marL="914400" algn="l" defTabSz="913765" rtl="0" eaLnBrk="1" latinLnBrk="0" hangingPunct="1">
                            <a:defRPr sz="1800" b="1" kern="1200">
                              <a:solidFill>
                                <a:schemeClr val="lt1"/>
                              </a:solidFill>
                              <a:latin typeface="Times New Roman" pitchFamily="18" charset="0"/>
                              <a:ea typeface="標楷體" panose="03000509000000000000" pitchFamily="65" charset="-120"/>
                            </a:defRPr>
                          </a:lvl3pPr>
                          <a:lvl4pPr marL="1371600" algn="l" defTabSz="913765" rtl="0" eaLnBrk="1" latinLnBrk="0" hangingPunct="1">
                            <a:defRPr sz="1800" b="1" kern="1200">
                              <a:solidFill>
                                <a:schemeClr val="lt1"/>
                              </a:solidFill>
                              <a:latin typeface="Times New Roman" pitchFamily="18" charset="0"/>
                              <a:ea typeface="標楷體" panose="03000509000000000000" pitchFamily="65" charset="-120"/>
                            </a:defRPr>
                          </a:lvl4pPr>
                          <a:lvl5pPr marL="1828800" algn="l" defTabSz="913765" rtl="0" eaLnBrk="1" latinLnBrk="0" hangingPunct="1">
                            <a:defRPr sz="1800" b="1" kern="1200">
                              <a:solidFill>
                                <a:schemeClr val="lt1"/>
                              </a:solidFill>
                              <a:latin typeface="Times New Roman" pitchFamily="18" charset="0"/>
                              <a:ea typeface="標楷體" panose="03000509000000000000" pitchFamily="65" charset="-120"/>
                            </a:defRPr>
                          </a:lvl5pPr>
                          <a:lvl6pPr marL="2286000" algn="l" defTabSz="913765" rtl="0" eaLnBrk="1" latinLnBrk="0" hangingPunct="1">
                            <a:defRPr sz="1800" b="1" kern="1200">
                              <a:solidFill>
                                <a:schemeClr val="lt1"/>
                              </a:solidFill>
                              <a:latin typeface="Times New Roman" pitchFamily="18" charset="0"/>
                              <a:ea typeface="標楷體" panose="03000509000000000000" pitchFamily="65" charset="-120"/>
                            </a:defRPr>
                          </a:lvl6pPr>
                          <a:lvl7pPr marL="2743200" algn="l" defTabSz="913765" rtl="0" eaLnBrk="1" latinLnBrk="0" hangingPunct="1">
                            <a:defRPr sz="1800" b="1" kern="1200">
                              <a:solidFill>
                                <a:schemeClr val="lt1"/>
                              </a:solidFill>
                              <a:latin typeface="Times New Roman" pitchFamily="18" charset="0"/>
                              <a:ea typeface="標楷體" panose="03000509000000000000" pitchFamily="65" charset="-120"/>
                            </a:defRPr>
                          </a:lvl7pPr>
                          <a:lvl8pPr marL="3200400" algn="l" defTabSz="913765" rtl="0" eaLnBrk="1" latinLnBrk="0" hangingPunct="1">
                            <a:defRPr sz="1800" b="1" kern="1200">
                              <a:solidFill>
                                <a:schemeClr val="lt1"/>
                              </a:solidFill>
                              <a:latin typeface="Times New Roman" pitchFamily="18" charset="0"/>
                              <a:ea typeface="標楷體" panose="03000509000000000000" pitchFamily="65" charset="-120"/>
                            </a:defRPr>
                          </a:lvl8pPr>
                          <a:lvl9pPr marL="3657600" algn="l" defTabSz="913765" rtl="0" eaLnBrk="1" latinLnBrk="0" hangingPunct="1">
                            <a:defRPr sz="1800" b="1" kern="1200">
                              <a:solidFill>
                                <a:schemeClr val="lt1"/>
                              </a:solidFill>
                              <a:latin typeface="Times New Roman" pitchFamily="18" charset="0"/>
                              <a:ea typeface="標楷體" panose="03000509000000000000" pitchFamily="65" charset="-120"/>
                            </a:defRPr>
                          </a:lvl9pPr>
                        </a:lstStyle>
                        <a:p>
                          <a:pPr marL="0" indent="0" algn="ctr">
                            <a:buNone/>
                          </a:pPr>
                          <a:r>
                            <a:rPr lang="en-US" altLang="zh-TW" sz="900" u="none" dirty="0" err="1">
                              <a:solidFill>
                                <a:schemeClr val="tx2"/>
                              </a:solidFill>
                            </a:rPr>
                            <a:t>xgb_imp</a:t>
                          </a:r>
                          <a:endParaRPr lang="en-US" altLang="zh-TW" sz="900" b="0" u="none" dirty="0">
                            <a:solidFill>
                              <a:schemeClr val="tx2"/>
                            </a:solidFill>
                            <a:latin typeface="新細明體" charset="-120"/>
                            <a:ea typeface="新細明體" charset="-120"/>
                            <a:cs typeface="新細明體" charset="-120"/>
                          </a:endParaRPr>
                        </a:p>
                      </a:txBody>
                      <a:tcPr marL="0" marR="0" marT="0" marB="0" anchor="ctr">
                        <a:lnL>
                          <a:noFill/>
                        </a:lnL>
                        <a:lnR>
                          <a:noFill/>
                        </a:lnR>
                        <a:lnT w="9525" cap="flat" cmpd="sng" algn="ctr">
                          <a:solidFill>
                            <a:srgbClr val="FFCF01">
                              <a:shade val="95000"/>
                              <a:satMod val="105000"/>
                            </a:srgbClr>
                          </a:solidFill>
                          <a:prstDash val="solid"/>
                        </a:lnT>
                        <a:lnB w="25400" cap="flat" cmpd="sng" algn="ctr">
                          <a:solidFill>
                            <a:srgbClr val="FFFFFF"/>
                          </a:solidFill>
                          <a:prstDash val="solid"/>
                        </a:lnB>
                        <a:lnTlToBr w="12700" cmpd="sng">
                          <a:noFill/>
                          <a:prstDash val="solid"/>
                        </a:lnTlToBr>
                        <a:lnBlToTr w="12700" cmpd="sng">
                          <a:noFill/>
                          <a:prstDash val="solid"/>
                        </a:lnBlToTr>
                        <a:solidFill>
                          <a:srgbClr val="FFCF01"/>
                        </a:solidFill>
                      </a:tcPr>
                    </a:tc>
                    <a:tc>
                      <a:txBody>
                        <a:bodyPr/>
                        <a:lstStyle>
                          <a:lvl1pPr marL="0" algn="l" defTabSz="913765" rtl="0" eaLnBrk="1" latinLnBrk="0" hangingPunct="1">
                            <a:defRPr sz="1800" b="1" kern="1200">
                              <a:solidFill>
                                <a:schemeClr val="lt1"/>
                              </a:solidFill>
                              <a:latin typeface="Times New Roman" pitchFamily="18" charset="0"/>
                              <a:ea typeface="標楷體" panose="03000509000000000000" pitchFamily="65" charset="-120"/>
                            </a:defRPr>
                          </a:lvl1pPr>
                          <a:lvl2pPr marL="457200" algn="l" defTabSz="913765" rtl="0" eaLnBrk="1" latinLnBrk="0" hangingPunct="1">
                            <a:defRPr sz="1800" b="1" kern="1200">
                              <a:solidFill>
                                <a:schemeClr val="lt1"/>
                              </a:solidFill>
                              <a:latin typeface="Times New Roman" pitchFamily="18" charset="0"/>
                              <a:ea typeface="標楷體" panose="03000509000000000000" pitchFamily="65" charset="-120"/>
                            </a:defRPr>
                          </a:lvl2pPr>
                          <a:lvl3pPr marL="914400" algn="l" defTabSz="913765" rtl="0" eaLnBrk="1" latinLnBrk="0" hangingPunct="1">
                            <a:defRPr sz="1800" b="1" kern="1200">
                              <a:solidFill>
                                <a:schemeClr val="lt1"/>
                              </a:solidFill>
                              <a:latin typeface="Times New Roman" pitchFamily="18" charset="0"/>
                              <a:ea typeface="標楷體" panose="03000509000000000000" pitchFamily="65" charset="-120"/>
                            </a:defRPr>
                          </a:lvl3pPr>
                          <a:lvl4pPr marL="1371600" algn="l" defTabSz="913765" rtl="0" eaLnBrk="1" latinLnBrk="0" hangingPunct="1">
                            <a:defRPr sz="1800" b="1" kern="1200">
                              <a:solidFill>
                                <a:schemeClr val="lt1"/>
                              </a:solidFill>
                              <a:latin typeface="Times New Roman" pitchFamily="18" charset="0"/>
                              <a:ea typeface="標楷體" panose="03000509000000000000" pitchFamily="65" charset="-120"/>
                            </a:defRPr>
                          </a:lvl4pPr>
                          <a:lvl5pPr marL="1828800" algn="l" defTabSz="913765" rtl="0" eaLnBrk="1" latinLnBrk="0" hangingPunct="1">
                            <a:defRPr sz="1800" b="1" kern="1200">
                              <a:solidFill>
                                <a:schemeClr val="lt1"/>
                              </a:solidFill>
                              <a:latin typeface="Times New Roman" pitchFamily="18" charset="0"/>
                              <a:ea typeface="標楷體" panose="03000509000000000000" pitchFamily="65" charset="-120"/>
                            </a:defRPr>
                          </a:lvl5pPr>
                          <a:lvl6pPr marL="2286000" algn="l" defTabSz="913765" rtl="0" eaLnBrk="1" latinLnBrk="0" hangingPunct="1">
                            <a:defRPr sz="1800" b="1" kern="1200">
                              <a:solidFill>
                                <a:schemeClr val="lt1"/>
                              </a:solidFill>
                              <a:latin typeface="Times New Roman" pitchFamily="18" charset="0"/>
                              <a:ea typeface="標楷體" panose="03000509000000000000" pitchFamily="65" charset="-120"/>
                            </a:defRPr>
                          </a:lvl6pPr>
                          <a:lvl7pPr marL="2743200" algn="l" defTabSz="913765" rtl="0" eaLnBrk="1" latinLnBrk="0" hangingPunct="1">
                            <a:defRPr sz="1800" b="1" kern="1200">
                              <a:solidFill>
                                <a:schemeClr val="lt1"/>
                              </a:solidFill>
                              <a:latin typeface="Times New Roman" pitchFamily="18" charset="0"/>
                              <a:ea typeface="標楷體" panose="03000509000000000000" pitchFamily="65" charset="-120"/>
                            </a:defRPr>
                          </a:lvl7pPr>
                          <a:lvl8pPr marL="3200400" algn="l" defTabSz="913765" rtl="0" eaLnBrk="1" latinLnBrk="0" hangingPunct="1">
                            <a:defRPr sz="1800" b="1" kern="1200">
                              <a:solidFill>
                                <a:schemeClr val="lt1"/>
                              </a:solidFill>
                              <a:latin typeface="Times New Roman" pitchFamily="18" charset="0"/>
                              <a:ea typeface="標楷體" panose="03000509000000000000" pitchFamily="65" charset="-120"/>
                            </a:defRPr>
                          </a:lvl8pPr>
                          <a:lvl9pPr marL="3657600" algn="l" defTabSz="913765" rtl="0" eaLnBrk="1" latinLnBrk="0" hangingPunct="1">
                            <a:defRPr sz="1800" b="1" kern="1200">
                              <a:solidFill>
                                <a:schemeClr val="lt1"/>
                              </a:solidFill>
                              <a:latin typeface="Times New Roman" pitchFamily="18" charset="0"/>
                              <a:ea typeface="標楷體" panose="03000509000000000000" pitchFamily="65" charset="-120"/>
                            </a:defRPr>
                          </a:lvl9pPr>
                        </a:lstStyle>
                        <a:p>
                          <a:pPr marL="0" indent="0" algn="ctr">
                            <a:buNone/>
                          </a:pPr>
                          <a:r>
                            <a:rPr lang="en-US" altLang="zh-TW" sz="900" u="none" dirty="0" err="1">
                              <a:solidFill>
                                <a:schemeClr val="tx2"/>
                              </a:solidFill>
                            </a:rPr>
                            <a:t>ann_imp</a:t>
                          </a:r>
                          <a:endParaRPr lang="en-US" altLang="zh-TW" sz="900" b="0" u="none" dirty="0">
                            <a:solidFill>
                              <a:schemeClr val="tx2"/>
                            </a:solidFill>
                            <a:latin typeface="新細明體" charset="-120"/>
                            <a:ea typeface="新細明體" charset="-120"/>
                            <a:cs typeface="新細明體" charset="-120"/>
                          </a:endParaRPr>
                        </a:p>
                      </a:txBody>
                      <a:tcPr marL="0" marR="0" marT="0" marB="0" anchor="ctr">
                        <a:lnL>
                          <a:noFill/>
                        </a:lnL>
                        <a:lnR>
                          <a:noFill/>
                        </a:lnR>
                        <a:lnT w="9525" cap="flat" cmpd="sng" algn="ctr">
                          <a:solidFill>
                            <a:srgbClr val="FFCF01">
                              <a:shade val="95000"/>
                              <a:satMod val="105000"/>
                            </a:srgbClr>
                          </a:solidFill>
                          <a:prstDash val="solid"/>
                        </a:lnT>
                        <a:lnB w="25400" cap="flat" cmpd="sng" algn="ctr">
                          <a:solidFill>
                            <a:srgbClr val="FFFFFF"/>
                          </a:solidFill>
                          <a:prstDash val="solid"/>
                        </a:lnB>
                        <a:lnTlToBr w="12700" cmpd="sng">
                          <a:noFill/>
                          <a:prstDash val="solid"/>
                        </a:lnTlToBr>
                        <a:lnBlToTr w="12700" cmpd="sng">
                          <a:noFill/>
                          <a:prstDash val="solid"/>
                        </a:lnBlToTr>
                        <a:solidFill>
                          <a:srgbClr val="FFCF01"/>
                        </a:solidFill>
                      </a:tcPr>
                    </a:tc>
                    <a:tc>
                      <a:txBody>
                        <a:bodyPr/>
                        <a:lstStyle>
                          <a:lvl1pPr marL="0" algn="l" defTabSz="913765" rtl="0" eaLnBrk="1" latinLnBrk="0" hangingPunct="1">
                            <a:defRPr sz="1800" b="1" kern="1200">
                              <a:solidFill>
                                <a:schemeClr val="lt1"/>
                              </a:solidFill>
                              <a:latin typeface="Times New Roman" pitchFamily="18" charset="0"/>
                              <a:ea typeface="標楷體" panose="03000509000000000000" pitchFamily="65" charset="-120"/>
                            </a:defRPr>
                          </a:lvl1pPr>
                          <a:lvl2pPr marL="457200" algn="l" defTabSz="913765" rtl="0" eaLnBrk="1" latinLnBrk="0" hangingPunct="1">
                            <a:defRPr sz="1800" b="1" kern="1200">
                              <a:solidFill>
                                <a:schemeClr val="lt1"/>
                              </a:solidFill>
                              <a:latin typeface="Times New Roman" pitchFamily="18" charset="0"/>
                              <a:ea typeface="標楷體" panose="03000509000000000000" pitchFamily="65" charset="-120"/>
                            </a:defRPr>
                          </a:lvl2pPr>
                          <a:lvl3pPr marL="914400" algn="l" defTabSz="913765" rtl="0" eaLnBrk="1" latinLnBrk="0" hangingPunct="1">
                            <a:defRPr sz="1800" b="1" kern="1200">
                              <a:solidFill>
                                <a:schemeClr val="lt1"/>
                              </a:solidFill>
                              <a:latin typeface="Times New Roman" pitchFamily="18" charset="0"/>
                              <a:ea typeface="標楷體" panose="03000509000000000000" pitchFamily="65" charset="-120"/>
                            </a:defRPr>
                          </a:lvl3pPr>
                          <a:lvl4pPr marL="1371600" algn="l" defTabSz="913765" rtl="0" eaLnBrk="1" latinLnBrk="0" hangingPunct="1">
                            <a:defRPr sz="1800" b="1" kern="1200">
                              <a:solidFill>
                                <a:schemeClr val="lt1"/>
                              </a:solidFill>
                              <a:latin typeface="Times New Roman" pitchFamily="18" charset="0"/>
                              <a:ea typeface="標楷體" panose="03000509000000000000" pitchFamily="65" charset="-120"/>
                            </a:defRPr>
                          </a:lvl4pPr>
                          <a:lvl5pPr marL="1828800" algn="l" defTabSz="913765" rtl="0" eaLnBrk="1" latinLnBrk="0" hangingPunct="1">
                            <a:defRPr sz="1800" b="1" kern="1200">
                              <a:solidFill>
                                <a:schemeClr val="lt1"/>
                              </a:solidFill>
                              <a:latin typeface="Times New Roman" pitchFamily="18" charset="0"/>
                              <a:ea typeface="標楷體" panose="03000509000000000000" pitchFamily="65" charset="-120"/>
                            </a:defRPr>
                          </a:lvl5pPr>
                          <a:lvl6pPr marL="2286000" algn="l" defTabSz="913765" rtl="0" eaLnBrk="1" latinLnBrk="0" hangingPunct="1">
                            <a:defRPr sz="1800" b="1" kern="1200">
                              <a:solidFill>
                                <a:schemeClr val="lt1"/>
                              </a:solidFill>
                              <a:latin typeface="Times New Roman" pitchFamily="18" charset="0"/>
                              <a:ea typeface="標楷體" panose="03000509000000000000" pitchFamily="65" charset="-120"/>
                            </a:defRPr>
                          </a:lvl6pPr>
                          <a:lvl7pPr marL="2743200" algn="l" defTabSz="913765" rtl="0" eaLnBrk="1" latinLnBrk="0" hangingPunct="1">
                            <a:defRPr sz="1800" b="1" kern="1200">
                              <a:solidFill>
                                <a:schemeClr val="lt1"/>
                              </a:solidFill>
                              <a:latin typeface="Times New Roman" pitchFamily="18" charset="0"/>
                              <a:ea typeface="標楷體" panose="03000509000000000000" pitchFamily="65" charset="-120"/>
                            </a:defRPr>
                          </a:lvl7pPr>
                          <a:lvl8pPr marL="3200400" algn="l" defTabSz="913765" rtl="0" eaLnBrk="1" latinLnBrk="0" hangingPunct="1">
                            <a:defRPr sz="1800" b="1" kern="1200">
                              <a:solidFill>
                                <a:schemeClr val="lt1"/>
                              </a:solidFill>
                              <a:latin typeface="Times New Roman" pitchFamily="18" charset="0"/>
                              <a:ea typeface="標楷體" panose="03000509000000000000" pitchFamily="65" charset="-120"/>
                            </a:defRPr>
                          </a:lvl8pPr>
                          <a:lvl9pPr marL="3657600" algn="l" defTabSz="913765" rtl="0" eaLnBrk="1" latinLnBrk="0" hangingPunct="1">
                            <a:defRPr sz="1800" b="1" kern="1200">
                              <a:solidFill>
                                <a:schemeClr val="lt1"/>
                              </a:solidFill>
                              <a:latin typeface="Times New Roman" pitchFamily="18" charset="0"/>
                              <a:ea typeface="標楷體" panose="03000509000000000000" pitchFamily="65" charset="-120"/>
                            </a:defRPr>
                          </a:lvl9pPr>
                        </a:lstStyle>
                        <a:p>
                          <a:pPr marL="0" indent="0" algn="ctr">
                            <a:buNone/>
                          </a:pPr>
                          <a:r>
                            <a:rPr lang="en-US" altLang="zh-TW" sz="900" b="1" u="none" dirty="0" err="1">
                              <a:solidFill>
                                <a:srgbClr val="FF0000"/>
                              </a:solidFill>
                            </a:rPr>
                            <a:t>total_imp</a:t>
                          </a:r>
                          <a:endParaRPr lang="en-US" altLang="zh-TW" sz="900" b="1" u="none" dirty="0">
                            <a:solidFill>
                              <a:srgbClr val="FF0000"/>
                            </a:solidFill>
                            <a:latin typeface="新細明體" charset="-120"/>
                            <a:ea typeface="新細明體" charset="-120"/>
                            <a:cs typeface="新細明體" charset="-120"/>
                          </a:endParaRPr>
                        </a:p>
                      </a:txBody>
                      <a:tcPr marL="0" marR="0" marT="0" marB="0" anchor="ctr">
                        <a:lnL>
                          <a:noFill/>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25400" cap="flat" cmpd="sng" algn="ctr">
                          <a:solidFill>
                            <a:srgbClr val="FFFFFF"/>
                          </a:solidFill>
                          <a:prstDash val="solid"/>
                        </a:lnB>
                        <a:lnTlToBr w="12700" cmpd="sng">
                          <a:noFill/>
                          <a:prstDash val="solid"/>
                        </a:lnTlToBr>
                        <a:lnBlToTr w="12700" cmpd="sng">
                          <a:noFill/>
                          <a:prstDash val="solid"/>
                        </a:lnBlToTr>
                        <a:solidFill>
                          <a:srgbClr val="FFCF01"/>
                        </a:solidFill>
                      </a:tcPr>
                    </a:tc>
                    <a:extLst>
                      <a:ext uri="{0D108BD9-81ED-4DB2-BD59-A6C34878D82A}">
                        <a16:rowId xmlns:a16="http://schemas.microsoft.com/office/drawing/2014/main" val="10000"/>
                      </a:ext>
                    </a:extLst>
                  </a:tr>
                  <a:tr h="144874">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dirty="0"/>
                            <a:t>Age</a:t>
                          </a:r>
                          <a:endParaRPr lang="en-US" altLang="zh-TW" sz="900" b="0" u="none" dirty="0">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25400" cap="flat" cmpd="sng" algn="ctr">
                          <a:solidFill>
                            <a:srgbClr val="FFFFFF"/>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dirty="0"/>
                            <a:t>1.00 </a:t>
                          </a:r>
                          <a:endParaRPr lang="en-US" altLang="zh-TW" sz="900" b="0" u="none" dirty="0">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25400" cap="flat" cmpd="sng" algn="ctr">
                          <a:solidFill>
                            <a:srgbClr val="FFFFFF"/>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1.00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25400" cap="flat" cmpd="sng" algn="ctr">
                          <a:solidFill>
                            <a:srgbClr val="FFFFFF"/>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1.00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25400" cap="flat" cmpd="sng" algn="ctr">
                          <a:solidFill>
                            <a:srgbClr val="FFFFFF"/>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0.73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25400" cap="flat" cmpd="sng" algn="ctr">
                          <a:solidFill>
                            <a:srgbClr val="FFFFFF"/>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b="1" u="none" dirty="0">
                              <a:solidFill>
                                <a:srgbClr val="FF0000"/>
                              </a:solidFill>
                            </a:rPr>
                            <a:t>0.93 </a:t>
                          </a:r>
                          <a:endParaRPr lang="en-US" altLang="zh-TW" sz="900" b="1" u="none" dirty="0">
                            <a:solidFill>
                              <a:srgbClr val="FF0000"/>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25400" cap="flat" cmpd="sng" algn="ctr">
                          <a:solidFill>
                            <a:srgbClr val="FFFFFF"/>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extLst>
                      <a:ext uri="{0D108BD9-81ED-4DB2-BD59-A6C34878D82A}">
                        <a16:rowId xmlns:a16="http://schemas.microsoft.com/office/drawing/2014/main" val="10001"/>
                      </a:ext>
                    </a:extLst>
                  </a:tr>
                  <a:tr h="280281">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dirty="0" err="1"/>
                            <a:t>NumOfProducts</a:t>
                          </a:r>
                          <a:endParaRPr lang="en-US" altLang="zh-TW" sz="900" b="0" u="none" dirty="0">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dirty="0"/>
                            <a:t>0.74 </a:t>
                          </a:r>
                          <a:endParaRPr lang="en-US" altLang="zh-TW" sz="900" b="0" u="none" dirty="0">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dirty="0"/>
                            <a:t>0.34 </a:t>
                          </a:r>
                          <a:endParaRPr lang="en-US" altLang="zh-TW" sz="900" b="0" u="none" dirty="0">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0.73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1.00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b="1" u="none" dirty="0">
                              <a:solidFill>
                                <a:srgbClr val="FF0000"/>
                              </a:solidFill>
                            </a:rPr>
                            <a:t>0.70 </a:t>
                          </a:r>
                          <a:endParaRPr lang="en-US" altLang="zh-TW" sz="900" b="1" u="none" dirty="0">
                            <a:solidFill>
                              <a:srgbClr val="FF0000"/>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0281">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IsActiveMember</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dirty="0"/>
                            <a:t>0.21 </a:t>
                          </a:r>
                          <a:endParaRPr lang="en-US" altLang="zh-TW" sz="900" b="0" u="none" dirty="0">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dirty="0"/>
                            <a:t>0.40 </a:t>
                          </a:r>
                          <a:endParaRPr lang="en-US" altLang="zh-TW" sz="900" b="0" u="none" dirty="0">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dirty="0"/>
                            <a:t>0.24 </a:t>
                          </a:r>
                          <a:endParaRPr lang="en-US" altLang="zh-TW" sz="900" b="0" u="none" dirty="0">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0.46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b="1" u="none" dirty="0">
                              <a:solidFill>
                                <a:srgbClr val="FF0000"/>
                              </a:solidFill>
                            </a:rPr>
                            <a:t>0.33 </a:t>
                          </a:r>
                          <a:endParaRPr lang="en-US" altLang="zh-TW" sz="900" b="1" u="none" dirty="0">
                            <a:solidFill>
                              <a:srgbClr val="FF0000"/>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extLst>
                      <a:ext uri="{0D108BD9-81ED-4DB2-BD59-A6C34878D82A}">
                        <a16:rowId xmlns:a16="http://schemas.microsoft.com/office/drawing/2014/main" val="10003"/>
                      </a:ext>
                    </a:extLst>
                  </a:tr>
                  <a:tr h="144874">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Balance</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0.16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0.31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dirty="0"/>
                            <a:t>0.27 </a:t>
                          </a:r>
                          <a:endParaRPr lang="en-US" altLang="zh-TW" sz="900" b="0" u="none" dirty="0">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0.32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b="1" u="none" dirty="0">
                              <a:solidFill>
                                <a:srgbClr val="FF0000"/>
                              </a:solidFill>
                            </a:rPr>
                            <a:t>0.27 </a:t>
                          </a:r>
                          <a:endParaRPr lang="en-US" altLang="zh-TW" sz="900" b="1" u="none" dirty="0">
                            <a:solidFill>
                              <a:srgbClr val="FF0000"/>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144874">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Geography</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0.16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dirty="0"/>
                            <a:t>0.41 </a:t>
                          </a:r>
                          <a:endParaRPr lang="en-US" altLang="zh-TW" sz="900" b="0" u="none" dirty="0">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0.18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dirty="0"/>
                            <a:t>0.16 </a:t>
                          </a:r>
                          <a:endParaRPr lang="en-US" altLang="zh-TW" sz="900" b="0" u="none" dirty="0">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b="1" u="none" dirty="0">
                              <a:solidFill>
                                <a:srgbClr val="FF0000"/>
                              </a:solidFill>
                            </a:rPr>
                            <a:t>0.23 </a:t>
                          </a:r>
                          <a:endParaRPr lang="en-US" altLang="zh-TW" sz="900" b="1" u="none" dirty="0">
                            <a:solidFill>
                              <a:srgbClr val="FF0000"/>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extLst>
                      <a:ext uri="{0D108BD9-81ED-4DB2-BD59-A6C34878D82A}">
                        <a16:rowId xmlns:a16="http://schemas.microsoft.com/office/drawing/2014/main" val="10005"/>
                      </a:ext>
                    </a:extLst>
                  </a:tr>
                  <a:tr h="144874">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Gender</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dirty="0"/>
                            <a:t>0.04 </a:t>
                          </a:r>
                          <a:endParaRPr lang="en-US" altLang="zh-TW" sz="900" b="0" u="none" dirty="0">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dirty="0"/>
                            <a:t>0.28 </a:t>
                          </a:r>
                          <a:endParaRPr lang="en-US" altLang="zh-TW" sz="900" b="0" u="none" dirty="0">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dirty="0"/>
                            <a:t>0.05 </a:t>
                          </a:r>
                          <a:endParaRPr lang="en-US" altLang="zh-TW" sz="900" b="0" u="none" dirty="0">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dirty="0"/>
                            <a:t>0.24 </a:t>
                          </a:r>
                          <a:endParaRPr lang="en-US" altLang="zh-TW" sz="900" b="0" u="none" dirty="0">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b="1" u="none" dirty="0">
                              <a:solidFill>
                                <a:srgbClr val="FF0000"/>
                              </a:solidFill>
                            </a:rPr>
                            <a:t>0.15 </a:t>
                          </a:r>
                          <a:endParaRPr lang="en-US" altLang="zh-TW" sz="900" b="1" u="none" dirty="0">
                            <a:solidFill>
                              <a:srgbClr val="FF0000"/>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80281">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CreditScore</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dirty="0"/>
                            <a:t>0.08 </a:t>
                          </a:r>
                          <a:endParaRPr lang="en-US" altLang="zh-TW" sz="900" b="0" u="none" dirty="0">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0.06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dirty="0"/>
                            <a:t>0.10 </a:t>
                          </a:r>
                          <a:endParaRPr lang="en-US" altLang="zh-TW" sz="900" b="0" u="none" dirty="0">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dirty="0"/>
                            <a:t>0.09 </a:t>
                          </a:r>
                          <a:endParaRPr lang="en-US" altLang="zh-TW" sz="900" b="0" u="none" dirty="0">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b="1" u="none" dirty="0">
                              <a:solidFill>
                                <a:srgbClr val="FF0000"/>
                              </a:solidFill>
                            </a:rPr>
                            <a:t>0.08 </a:t>
                          </a:r>
                          <a:endParaRPr lang="en-US" altLang="zh-TW" sz="900" b="1" u="none" dirty="0">
                            <a:solidFill>
                              <a:srgbClr val="FF0000"/>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extLst>
                      <a:ext uri="{0D108BD9-81ED-4DB2-BD59-A6C34878D82A}">
                        <a16:rowId xmlns:a16="http://schemas.microsoft.com/office/drawing/2014/main" val="10007"/>
                      </a:ext>
                    </a:extLst>
                  </a:tr>
                  <a:tr h="280281">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EstimatedSalary</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0.06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0.03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0.14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dirty="0"/>
                            <a:t>0.09 </a:t>
                          </a:r>
                          <a:endParaRPr lang="en-US" altLang="zh-TW" sz="900" b="0" u="none" dirty="0">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b="1" u="none" dirty="0">
                              <a:solidFill>
                                <a:srgbClr val="FF0000"/>
                              </a:solidFill>
                            </a:rPr>
                            <a:t>0.08 </a:t>
                          </a:r>
                          <a:endParaRPr lang="en-US" altLang="zh-TW" sz="900" b="1" u="none" dirty="0">
                            <a:solidFill>
                              <a:srgbClr val="FF0000"/>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144874">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Tenure</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0.03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0.03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0.02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0.07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b="1" u="none" dirty="0">
                              <a:solidFill>
                                <a:srgbClr val="FF0000"/>
                              </a:solidFill>
                            </a:rPr>
                            <a:t>0.04 </a:t>
                          </a:r>
                          <a:endParaRPr lang="en-US" altLang="zh-TW" sz="900" b="1" u="none" dirty="0">
                            <a:solidFill>
                              <a:srgbClr val="FF0000"/>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extLst>
                      <a:ext uri="{0D108BD9-81ED-4DB2-BD59-A6C34878D82A}">
                        <a16:rowId xmlns:a16="http://schemas.microsoft.com/office/drawing/2014/main" val="10009"/>
                      </a:ext>
                    </a:extLst>
                  </a:tr>
                  <a:tr h="144874">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HasCrCard</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0.00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0.00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0.00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0.08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b="1" u="none" dirty="0">
                              <a:solidFill>
                                <a:srgbClr val="FF0000"/>
                              </a:solidFill>
                            </a:rPr>
                            <a:t>0.02 </a:t>
                          </a:r>
                          <a:endParaRPr lang="en-US" altLang="zh-TW" sz="900" b="1" u="none" dirty="0">
                            <a:solidFill>
                              <a:srgbClr val="FF0000"/>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bl>
              </a:graphicData>
            </a:graphic>
          </p:graphicFrame>
        </p:grpSp>
        <p:sp>
          <p:nvSpPr>
            <p:cNvPr id="17" name="TextBox 11"/>
            <p:cNvSpPr txBox="1"/>
            <p:nvPr/>
          </p:nvSpPr>
          <p:spPr>
            <a:xfrm>
              <a:off x="2272408" y="1758088"/>
              <a:ext cx="4511845" cy="464960"/>
            </a:xfrm>
            <a:prstGeom prst="rect">
              <a:avLst/>
            </a:prstGeom>
            <a:gradFill rotWithShape="1">
              <a:gsLst>
                <a:gs pos="0">
                  <a:srgbClr val="E7BB01">
                    <a:tint val="50000"/>
                    <a:satMod val="300000"/>
                  </a:srgbClr>
                </a:gs>
                <a:gs pos="35000">
                  <a:srgbClr val="E7BB01">
                    <a:tint val="37000"/>
                    <a:satMod val="300000"/>
                  </a:srgbClr>
                </a:gs>
                <a:gs pos="100000">
                  <a:srgbClr val="E7BB01">
                    <a:tint val="15000"/>
                    <a:satMod val="350000"/>
                  </a:srgbClr>
                </a:gs>
              </a:gsLst>
              <a:lin ang="16200000" scaled="1"/>
            </a:gradFill>
            <a:ln w="9525" cap="flat" cmpd="sng" algn="ctr">
              <a:solidFill>
                <a:srgbClr val="E7BB01">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TW" altLang="en-US" kern="0" dirty="0">
                  <a:solidFill>
                    <a:srgbClr val="000000"/>
                  </a:solidFill>
                  <a:latin typeface="Times New Roman" pitchFamily="18" charset="0"/>
                  <a:ea typeface="標楷體" panose="03000509000000000000" pitchFamily="65" charset="-120"/>
                </a:rPr>
                <a:t>市場區隔與目標客群</a:t>
              </a:r>
              <a:r>
                <a:rPr kumimoji="0" lang="en-US" altLang="zh-TW" kern="0" dirty="0">
                  <a:solidFill>
                    <a:srgbClr val="000000"/>
                  </a:solidFill>
                  <a:latin typeface="Times New Roman" pitchFamily="18" charset="0"/>
                  <a:ea typeface="標楷體" panose="03000509000000000000" pitchFamily="65" charset="-120"/>
                </a:rPr>
                <a:t>-</a:t>
              </a:r>
              <a:r>
                <a:rPr kumimoji="0" lang="zh-TW" altLang="zh-TW" kern="0" dirty="0">
                  <a:solidFill>
                    <a:srgbClr val="000000"/>
                  </a:solidFill>
                  <a:latin typeface="Times New Roman" pitchFamily="18" charset="0"/>
                  <a:ea typeface="標楷體" panose="03000509000000000000" pitchFamily="65" charset="-120"/>
                </a:rPr>
                <a:t>機器學習</a:t>
              </a:r>
              <a:endParaRPr kumimoji="0" lang="en-US" altLang="zh-TW" kern="0" dirty="0">
                <a:solidFill>
                  <a:srgbClr val="000000"/>
                </a:solidFill>
                <a:latin typeface="Times New Roman" pitchFamily="18" charset="0"/>
                <a:ea typeface="標楷體" panose="03000509000000000000" pitchFamily="65" charset="-120"/>
              </a:endParaRPr>
            </a:p>
          </p:txBody>
        </p:sp>
        <p:sp>
          <p:nvSpPr>
            <p:cNvPr id="18" name="TextBox 12"/>
            <p:cNvSpPr txBox="1"/>
            <p:nvPr/>
          </p:nvSpPr>
          <p:spPr>
            <a:xfrm>
              <a:off x="4683741" y="6834521"/>
              <a:ext cx="4637159" cy="426213"/>
            </a:xfrm>
            <a:prstGeom prst="rect">
              <a:avLst/>
            </a:prstGeom>
            <a:gradFill rotWithShape="1">
              <a:gsLst>
                <a:gs pos="0">
                  <a:srgbClr val="000000">
                    <a:shade val="51000"/>
                    <a:satMod val="130000"/>
                  </a:srgbClr>
                </a:gs>
                <a:gs pos="80000">
                  <a:srgbClr val="000000">
                    <a:shade val="93000"/>
                    <a:satMod val="130000"/>
                  </a:srgbClr>
                </a:gs>
                <a:gs pos="100000">
                  <a:srgbClr val="000000">
                    <a:shade val="94000"/>
                    <a:satMod val="135000"/>
                  </a:srgbClr>
                </a:gs>
              </a:gsLst>
              <a:lin ang="16200000" scaled="0"/>
            </a:gradFill>
            <a:ln w="9525" cap="flat" cmpd="sng" algn="ctr">
              <a:solidFill>
                <a:srgbClr val="000000">
                  <a:shade val="95000"/>
                  <a:satMod val="105000"/>
                </a:srgbClr>
              </a:solidFill>
              <a:prstDash val="solid"/>
            </a:ln>
            <a:effectLst>
              <a:outerShdw blurRad="40000" dist="23000" dir="5400000" rotWithShape="0">
                <a:srgbClr val="000000">
                  <a:alpha val="35000"/>
                </a:srgbClr>
              </a:outerShdw>
            </a:effectLst>
          </p:spPr>
          <p:txBody>
            <a:bodyPr wrap="square" rtlCol="0">
              <a:spAutoFit/>
            </a:bodyPr>
            <a:lstStyle/>
            <a:p>
              <a:pPr algn="ctr" eaLnBrk="1" fontAlgn="auto" hangingPunct="1">
                <a:spcBef>
                  <a:spcPts val="0"/>
                </a:spcBef>
                <a:spcAft>
                  <a:spcPts val="0"/>
                </a:spcAft>
              </a:pPr>
              <a:r>
                <a:rPr kumimoji="0" lang="zh-TW" altLang="zh-TW" sz="1600" kern="0" dirty="0">
                  <a:solidFill>
                    <a:srgbClr val="FFFFFF"/>
                  </a:solidFill>
                  <a:latin typeface="Times New Roman" pitchFamily="18" charset="0"/>
                  <a:ea typeface="標楷體" panose="03000509000000000000" pitchFamily="65" charset="-120"/>
                </a:rPr>
                <a:t>實</a:t>
              </a:r>
              <a:r>
                <a:rPr kumimoji="0" lang="zh-TW" altLang="zh-TW" sz="1600" kern="0" dirty="0" smtClean="0">
                  <a:solidFill>
                    <a:srgbClr val="FFFFFF"/>
                  </a:solidFill>
                  <a:latin typeface="Times New Roman" pitchFamily="18" charset="0"/>
                  <a:ea typeface="標楷體" panose="03000509000000000000" pitchFamily="65" charset="-120"/>
                </a:rPr>
                <a:t>作</a:t>
              </a:r>
              <a:r>
                <a:rPr kumimoji="0" lang="en-US" altLang="zh-TW" sz="1600" kern="0" dirty="0">
                  <a:solidFill>
                    <a:srgbClr val="FFFFFF"/>
                  </a:solidFill>
                  <a:latin typeface="Times New Roman" pitchFamily="18" charset="0"/>
                  <a:ea typeface="標楷體" panose="03000509000000000000" pitchFamily="65" charset="-120"/>
                  <a:sym typeface="Wingdings" panose="05000000000000000000" charset="2"/>
                </a:rPr>
                <a:t> </a:t>
              </a:r>
              <a:r>
                <a:rPr kumimoji="0" lang="zh-TW" altLang="zh-TW" sz="1600" kern="0" dirty="0" smtClean="0">
                  <a:solidFill>
                    <a:srgbClr val="FFFFFF"/>
                  </a:solidFill>
                  <a:latin typeface="Times New Roman" pitchFamily="18" charset="0"/>
                  <a:ea typeface="標楷體" panose="03000509000000000000" pitchFamily="65" charset="-120"/>
                </a:rPr>
                <a:t>：</a:t>
              </a:r>
              <a:r>
                <a:rPr kumimoji="0" lang="zh-TW" altLang="en-US" sz="1600" kern="0" dirty="0">
                  <a:solidFill>
                    <a:srgbClr val="FFFFFF"/>
                  </a:solidFill>
                  <a:latin typeface="Times New Roman" pitchFamily="18" charset="0"/>
                  <a:ea typeface="標楷體" panose="03000509000000000000" pitchFamily="65" charset="-120"/>
                </a:rPr>
                <a:t>目標客群之預測模型</a:t>
              </a:r>
              <a:endParaRPr kumimoji="0" lang="zh-TW" altLang="en-US" sz="1600" kern="0" dirty="0">
                <a:solidFill>
                  <a:srgbClr val="FFFFFF"/>
                </a:solidFill>
                <a:latin typeface="Times New Roman" pitchFamily="18" charset="0"/>
                <a:ea typeface="標楷體" panose="03000509000000000000" pitchFamily="65" charset="-120"/>
              </a:endParaRPr>
            </a:p>
          </p:txBody>
        </p:sp>
        <p:sp>
          <p:nvSpPr>
            <p:cNvPr id="19" name="TextBox 13"/>
            <p:cNvSpPr txBox="1"/>
            <p:nvPr/>
          </p:nvSpPr>
          <p:spPr>
            <a:xfrm>
              <a:off x="2272408" y="3885008"/>
              <a:ext cx="1357991" cy="609327"/>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TW" altLang="en-US" sz="2800" b="0" i="0" u="none" strike="noStrike" kern="0" cap="none" spc="0" normalizeH="0" baseline="0" noProof="0" dirty="0" smtClean="0">
                  <a:ln>
                    <a:noFill/>
                  </a:ln>
                  <a:solidFill>
                    <a:srgbClr val="000000"/>
                  </a:solidFill>
                  <a:effectLst/>
                  <a:uLnTx/>
                  <a:uFillTx/>
                  <a:latin typeface="Times New Roman" pitchFamily="18" charset="0"/>
                  <a:ea typeface="標楷體" panose="03000509000000000000" pitchFamily="65" charset="-120"/>
                </a:rPr>
                <a:t>分析</a:t>
              </a:r>
            </a:p>
          </p:txBody>
        </p:sp>
        <p:sp>
          <p:nvSpPr>
            <p:cNvPr id="20" name="TextBox 14"/>
            <p:cNvSpPr txBox="1"/>
            <p:nvPr/>
          </p:nvSpPr>
          <p:spPr>
            <a:xfrm>
              <a:off x="5533068" y="3882973"/>
              <a:ext cx="1357991" cy="609327"/>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TW" altLang="en-US" sz="2800" b="0" i="0" u="none" strike="noStrike" kern="0" cap="none" spc="0" normalizeH="0" baseline="0" noProof="0" dirty="0" smtClean="0">
                  <a:ln>
                    <a:noFill/>
                  </a:ln>
                  <a:solidFill>
                    <a:srgbClr val="000000"/>
                  </a:solidFill>
                  <a:effectLst/>
                  <a:uLnTx/>
                  <a:uFillTx/>
                  <a:latin typeface="Times New Roman" pitchFamily="18" charset="0"/>
                  <a:ea typeface="標楷體" panose="03000509000000000000" pitchFamily="65" charset="-120"/>
                </a:rPr>
                <a:t>解釋</a:t>
              </a:r>
            </a:p>
          </p:txBody>
        </p:sp>
        <p:sp>
          <p:nvSpPr>
            <p:cNvPr id="21" name="TextBox 26"/>
            <p:cNvSpPr txBox="1"/>
            <p:nvPr/>
          </p:nvSpPr>
          <p:spPr>
            <a:xfrm>
              <a:off x="9483439" y="3729451"/>
              <a:ext cx="1357991" cy="658693"/>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zh-TW"/>
              </a:defPPr>
              <a:lvl1pPr marL="0" marR="0" lvl="0" indent="0" algn="ctr" defTabSz="914400" eaLnBrk="1" fontAlgn="auto" latinLnBrk="0" hangingPunct="1">
                <a:lnSpc>
                  <a:spcPct val="100000"/>
                </a:lnSpc>
                <a:spcBef>
                  <a:spcPts val="0"/>
                </a:spcBef>
                <a:spcAft>
                  <a:spcPts val="0"/>
                </a:spcAft>
                <a:buClrTx/>
                <a:buSzTx/>
                <a:buFontTx/>
                <a:buNone/>
                <a:defRPr kumimoji="0" sz="2800" b="0" i="0" u="none" strike="noStrike" kern="0" cap="none" spc="0" normalizeH="0" baseline="0">
                  <a:ln>
                    <a:noFill/>
                  </a:ln>
                  <a:solidFill>
                    <a:srgbClr val="000000"/>
                  </a:solidFill>
                  <a:effectLst/>
                  <a:uLnTx/>
                  <a:uFillTx/>
                  <a:latin typeface="Times New Roman" pitchFamily="18" charset="0"/>
                  <a:ea typeface="標楷體" panose="03000509000000000000" pitchFamily="65" charset="-120"/>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r>
                <a:rPr lang="zh-TW" altLang="en-US" dirty="0"/>
                <a:t>推論</a:t>
              </a:r>
            </a:p>
          </p:txBody>
        </p:sp>
      </p:grpSp>
      <p:sp>
        <p:nvSpPr>
          <p:cNvPr id="24" name="Right Arrow 10"/>
          <p:cNvSpPr/>
          <p:nvPr/>
        </p:nvSpPr>
        <p:spPr>
          <a:xfrm>
            <a:off x="4141557" y="3892137"/>
            <a:ext cx="519953" cy="241939"/>
          </a:xfrm>
          <a:prstGeom prst="rightArrow">
            <a:avLst/>
          </a:prstGeom>
          <a:solidFill>
            <a:srgbClr val="00E4A8"/>
          </a:solidFill>
          <a:ln w="25400" cap="flat" cmpd="sng" algn="ctr">
            <a:solidFill>
              <a:srgbClr val="00E4A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TW" altLang="en-US" sz="1800" b="0" i="0" u="none" strike="noStrike" kern="0" cap="none" spc="0" normalizeH="0" baseline="0" noProof="0" smtClean="0">
              <a:ln>
                <a:noFill/>
              </a:ln>
              <a:solidFill>
                <a:srgbClr val="FFFFFF"/>
              </a:solidFill>
              <a:effectLst/>
              <a:uLnTx/>
              <a:uFillTx/>
              <a:latin typeface="Times New Roman" pitchFamily="18" charset="0"/>
              <a:ea typeface="標楷體" panose="03000509000000000000" pitchFamily="65" charset="-120"/>
            </a:endParaRPr>
          </a:p>
        </p:txBody>
      </p:sp>
      <p:sp>
        <p:nvSpPr>
          <p:cNvPr id="36" name="Right Arrow 10"/>
          <p:cNvSpPr/>
          <p:nvPr/>
        </p:nvSpPr>
        <p:spPr>
          <a:xfrm>
            <a:off x="8998541" y="3892137"/>
            <a:ext cx="519953" cy="241939"/>
          </a:xfrm>
          <a:prstGeom prst="rightArrow">
            <a:avLst/>
          </a:prstGeom>
          <a:solidFill>
            <a:srgbClr val="00E4A8"/>
          </a:solidFill>
          <a:ln w="25400" cap="flat" cmpd="sng" algn="ctr">
            <a:solidFill>
              <a:srgbClr val="00E4A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TW" altLang="en-US" sz="1800" b="0" i="0" u="none" strike="noStrike" kern="0" cap="none" spc="0" normalizeH="0" baseline="0" noProof="0" smtClean="0">
              <a:ln>
                <a:noFill/>
              </a:ln>
              <a:solidFill>
                <a:srgbClr val="FFFFFF"/>
              </a:solidFill>
              <a:effectLst/>
              <a:uLnTx/>
              <a:uFillTx/>
              <a:latin typeface="Times New Roman" pitchFamily="18" charset="0"/>
              <a:ea typeface="標楷體" panose="03000509000000000000" pitchFamily="65" charset="-120"/>
            </a:endParaRPr>
          </a:p>
        </p:txBody>
      </p:sp>
      <p:sp>
        <p:nvSpPr>
          <p:cNvPr id="37" name="Right Arrow 10"/>
          <p:cNvSpPr/>
          <p:nvPr/>
        </p:nvSpPr>
        <p:spPr>
          <a:xfrm>
            <a:off x="6490541" y="3956606"/>
            <a:ext cx="519953" cy="241939"/>
          </a:xfrm>
          <a:prstGeom prst="rightArrow">
            <a:avLst/>
          </a:prstGeom>
          <a:solidFill>
            <a:srgbClr val="00E4A8"/>
          </a:solidFill>
          <a:ln w="25400" cap="flat" cmpd="sng" algn="ctr">
            <a:solidFill>
              <a:srgbClr val="00E4A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TW" altLang="en-US" sz="1800" b="0" i="0" u="none" strike="noStrike" kern="0" cap="none" spc="0" normalizeH="0" baseline="0" noProof="0" smtClean="0">
              <a:ln>
                <a:noFill/>
              </a:ln>
              <a:solidFill>
                <a:srgbClr val="FFFFFF"/>
              </a:solidFill>
              <a:effectLst/>
              <a:uLnTx/>
              <a:uFillTx/>
              <a:latin typeface="Times New Roman" pitchFamily="18" charset="0"/>
              <a:ea typeface="標楷體" panose="03000509000000000000" pitchFamily="65" charset="-120"/>
            </a:endParaRPr>
          </a:p>
        </p:txBody>
      </p:sp>
    </p:spTree>
    <p:extLst>
      <p:ext uri="{BB962C8B-B14F-4D97-AF65-F5344CB8AC3E}">
        <p14:creationId xmlns:p14="http://schemas.microsoft.com/office/powerpoint/2010/main" val="11622546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問題二、</a:t>
            </a:r>
            <a:r>
              <a:rPr lang="zh-TW" altLang="en-US" dirty="0" smtClean="0"/>
              <a:t>取出前</a:t>
            </a:r>
            <a:r>
              <a:rPr lang="en-US" altLang="zh-TW" dirty="0" smtClean="0"/>
              <a:t>10</a:t>
            </a:r>
            <a:r>
              <a:rPr lang="zh-TW" altLang="en-US" dirty="0" smtClean="0"/>
              <a:t>間銷量最高店家並平均</a:t>
            </a:r>
            <a:endParaRPr lang="zh-TW" altLang="en-US" dirty="0"/>
          </a:p>
        </p:txBody>
      </p:sp>
      <p:sp>
        <p:nvSpPr>
          <p:cNvPr id="3" name="內容版面配置區 2"/>
          <p:cNvSpPr>
            <a:spLocks noGrp="1"/>
          </p:cNvSpPr>
          <p:nvPr>
            <p:ph idx="1"/>
          </p:nvPr>
        </p:nvSpPr>
        <p:spPr/>
        <p:txBody>
          <a:bodyPr/>
          <a:lstStyle/>
          <a:p>
            <a:r>
              <a:rPr lang="zh-TW" altLang="en-US" dirty="0" smtClean="0"/>
              <a:t>取出前</a:t>
            </a:r>
            <a:r>
              <a:rPr lang="en-US" altLang="zh-TW" dirty="0" smtClean="0"/>
              <a:t>10</a:t>
            </a:r>
            <a:r>
              <a:rPr lang="zh-TW" altLang="en-US" dirty="0" smtClean="0"/>
              <a:t>間店的資料：</a:t>
            </a:r>
            <a:endParaRPr lang="en-US" altLang="zh-TW" dirty="0" smtClean="0"/>
          </a:p>
          <a:p>
            <a:pPr marL="457200" lvl="1" indent="0">
              <a:buNone/>
            </a:pPr>
            <a:r>
              <a:rPr lang="en-US" altLang="zh-TW" dirty="0" err="1"/>
              <a:t>desorder</a:t>
            </a:r>
            <a:r>
              <a:rPr lang="en-US" altLang="zh-TW" dirty="0"/>
              <a:t> &lt;- data[order(-</a:t>
            </a:r>
            <a:r>
              <a:rPr lang="en-US" altLang="zh-TW" dirty="0" err="1"/>
              <a:t>data$Sales</a:t>
            </a:r>
            <a:r>
              <a:rPr lang="en-US" altLang="zh-TW" dirty="0"/>
              <a:t>),]</a:t>
            </a:r>
          </a:p>
          <a:p>
            <a:pPr marL="457200" lvl="1" indent="0">
              <a:buNone/>
            </a:pPr>
            <a:r>
              <a:rPr lang="en-US" altLang="zh-TW" dirty="0" smtClean="0"/>
              <a:t>top10 </a:t>
            </a:r>
            <a:r>
              <a:rPr lang="en-US" altLang="zh-TW" dirty="0"/>
              <a:t>&lt;- </a:t>
            </a:r>
            <a:r>
              <a:rPr lang="en-US" altLang="zh-TW" dirty="0" err="1"/>
              <a:t>desorder</a:t>
            </a:r>
            <a:r>
              <a:rPr lang="en-US" altLang="zh-TW" dirty="0"/>
              <a:t>[1:10</a:t>
            </a:r>
            <a:r>
              <a:rPr lang="en-US" altLang="zh-TW" dirty="0" smtClean="0"/>
              <a:t>,]</a:t>
            </a:r>
          </a:p>
          <a:p>
            <a:pPr>
              <a:buFont typeface="+mj-lt"/>
              <a:buAutoNum type="arabicPeriod" startAt="2"/>
            </a:pPr>
            <a:r>
              <a:rPr lang="zh-TW" altLang="en-US" dirty="0"/>
              <a:t>取出平均值</a:t>
            </a:r>
            <a:endParaRPr lang="en-US" altLang="zh-TW" dirty="0"/>
          </a:p>
          <a:p>
            <a:pPr marL="457200" lvl="1" indent="0">
              <a:buNone/>
            </a:pPr>
            <a:r>
              <a:rPr lang="en-US" altLang="zh-TW" dirty="0"/>
              <a:t>mean(</a:t>
            </a:r>
            <a:r>
              <a:rPr lang="zh-TW" altLang="en-US" dirty="0"/>
              <a:t> </a:t>
            </a:r>
            <a:r>
              <a:rPr lang="en-US" altLang="zh-TW" dirty="0" smtClean="0"/>
              <a:t>top10$Sales</a:t>
            </a:r>
            <a:r>
              <a:rPr lang="zh-TW" altLang="en-US" dirty="0" smtClean="0"/>
              <a:t> </a:t>
            </a:r>
            <a:r>
              <a:rPr lang="en-US" altLang="zh-TW" dirty="0"/>
              <a:t>)</a:t>
            </a:r>
            <a:endParaRPr lang="zh-TW" altLang="en-US" dirty="0"/>
          </a:p>
          <a:p>
            <a:pPr marL="457200" lvl="1" indent="0">
              <a:buNone/>
            </a:pPr>
            <a:endParaRPr lang="en-US" altLang="zh-TW" dirty="0" smtClean="0"/>
          </a:p>
          <a:p>
            <a:pPr marL="457200" lvl="1" indent="0">
              <a:buNone/>
            </a:pPr>
            <a:endParaRPr lang="en-US" altLang="zh-TW" dirty="0"/>
          </a:p>
          <a:p>
            <a:pPr marL="457200" lvl="1" indent="0">
              <a:buNone/>
            </a:pPr>
            <a:endParaRPr lang="en-US" altLang="zh-TW" dirty="0" smtClean="0"/>
          </a:p>
          <a:p>
            <a:pPr marL="457200" lvl="1" indent="0">
              <a:buNone/>
            </a:pPr>
            <a:endParaRPr lang="en-US" altLang="zh-TW" dirty="0" smtClean="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60</a:t>
            </a:fld>
            <a:endParaRPr lang="zh-TW" altLang="en-US"/>
          </a:p>
        </p:txBody>
      </p:sp>
      <p:pic>
        <p:nvPicPr>
          <p:cNvPr id="112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9784" y="2967151"/>
            <a:ext cx="5772150" cy="296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966150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實戰二、解答</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61</a:t>
            </a:fld>
            <a:endParaRPr lang="zh-TW" altLang="en-US"/>
          </a:p>
        </p:txBody>
      </p:sp>
      <p:sp>
        <p:nvSpPr>
          <p:cNvPr id="6" name="橢圓形圖說文字 5"/>
          <p:cNvSpPr/>
          <p:nvPr/>
        </p:nvSpPr>
        <p:spPr>
          <a:xfrm>
            <a:off x="6777317" y="2735465"/>
            <a:ext cx="4313817" cy="2259106"/>
          </a:xfrm>
          <a:prstGeom prst="wedgeEllipseCallout">
            <a:avLst>
              <a:gd name="adj1" fmla="val -55247"/>
              <a:gd name="adj2" fmla="val 38214"/>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400" dirty="0" smtClean="0"/>
              <a:t>報告老闆！最好的前三間是</a:t>
            </a:r>
            <a:r>
              <a:rPr lang="en-US" altLang="zh-TW" sz="2400" dirty="0" smtClean="0"/>
              <a:t>377</a:t>
            </a:r>
            <a:r>
              <a:rPr lang="zh-TW" altLang="en-US" sz="2400" dirty="0" smtClean="0"/>
              <a:t>號店，最差的是</a:t>
            </a:r>
            <a:r>
              <a:rPr lang="en-US" altLang="zh-TW" sz="2400" dirty="0" smtClean="0"/>
              <a:t>175</a:t>
            </a:r>
            <a:r>
              <a:rPr lang="zh-TW" altLang="en-US" sz="2400" dirty="0"/>
              <a:t>號店</a:t>
            </a:r>
            <a:r>
              <a:rPr lang="zh-TW" altLang="en-US" sz="2400" dirty="0" smtClean="0"/>
              <a:t>。平均為</a:t>
            </a:r>
            <a:r>
              <a:rPr lang="en-US" altLang="zh-TW" sz="2400" dirty="0" smtClean="0"/>
              <a:t>14.21</a:t>
            </a:r>
            <a:r>
              <a:rPr lang="zh-TW" altLang="en-US" sz="2400" dirty="0"/>
              <a:t> 。</a:t>
            </a:r>
          </a:p>
        </p:txBody>
      </p:sp>
      <p:pic>
        <p:nvPicPr>
          <p:cNvPr id="8194" name="Picture 2" descr="「帥貓」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946" y="1872237"/>
            <a:ext cx="4421654" cy="4421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577573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這個時候的你一定是這個反應</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62</a:t>
            </a:fld>
            <a:endParaRPr lang="zh-TW" altLang="en-US"/>
          </a:p>
        </p:txBody>
      </p:sp>
      <p:pic>
        <p:nvPicPr>
          <p:cNvPr id="12290" name="Picture 2" descr="「什麼」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5001" y="2043953"/>
            <a:ext cx="5717067" cy="3728310"/>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7756263" y="3624781"/>
            <a:ext cx="3262432" cy="830997"/>
          </a:xfrm>
          <a:prstGeom prst="rect">
            <a:avLst/>
          </a:prstGeom>
          <a:noFill/>
        </p:spPr>
        <p:txBody>
          <a:bodyPr wrap="none" rtlCol="0">
            <a:spAutoFit/>
          </a:bodyPr>
          <a:lstStyle/>
          <a:p>
            <a:r>
              <a:rPr lang="zh-TW" altLang="en-US" sz="2400" dirty="0" smtClean="0">
                <a:latin typeface="標楷體" pitchFamily="65" charset="-120"/>
                <a:ea typeface="標楷體" pitchFamily="65" charset="-120"/>
              </a:rPr>
              <a:t>為什麼要搞這個複雜</a:t>
            </a:r>
            <a:r>
              <a:rPr lang="zh-TW" altLang="en-US" sz="2400" dirty="0">
                <a:latin typeface="標楷體" pitchFamily="65" charset="-120"/>
                <a:ea typeface="標楷體" pitchFamily="65" charset="-120"/>
              </a:rPr>
              <a:t>？</a:t>
            </a:r>
            <a:endParaRPr lang="en-US" altLang="zh-TW" sz="2400" dirty="0" smtClean="0">
              <a:latin typeface="標楷體" pitchFamily="65" charset="-120"/>
              <a:ea typeface="標楷體" pitchFamily="65" charset="-120"/>
            </a:endParaRPr>
          </a:p>
          <a:p>
            <a:r>
              <a:rPr lang="en-US" altLang="zh-TW" sz="2400" dirty="0" smtClean="0">
                <a:latin typeface="標楷體" pitchFamily="65" charset="-120"/>
                <a:ea typeface="標楷體" pitchFamily="65" charset="-120"/>
              </a:rPr>
              <a:t>EXCEL</a:t>
            </a:r>
            <a:r>
              <a:rPr lang="zh-TW" altLang="en-US" sz="2400" dirty="0" smtClean="0">
                <a:latin typeface="標楷體" pitchFamily="65" charset="-120"/>
                <a:ea typeface="標楷體" pitchFamily="65" charset="-120"/>
              </a:rPr>
              <a:t> 不是好棒棒</a:t>
            </a:r>
            <a:r>
              <a:rPr lang="zh-TW" altLang="en-US" sz="2400" dirty="0">
                <a:latin typeface="標楷體" pitchFamily="65" charset="-120"/>
                <a:ea typeface="標楷體" pitchFamily="65" charset="-120"/>
              </a:rPr>
              <a:t>？</a:t>
            </a:r>
          </a:p>
        </p:txBody>
      </p:sp>
    </p:spTree>
    <p:extLst>
      <p:ext uri="{BB962C8B-B14F-4D97-AF65-F5344CB8AC3E}">
        <p14:creationId xmlns:p14="http://schemas.microsoft.com/office/powerpoint/2010/main" val="217015231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EXCEL</a:t>
            </a:r>
            <a:r>
              <a:rPr lang="zh-TW" altLang="en-US" dirty="0" smtClean="0"/>
              <a:t> 限制</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63</a:t>
            </a:fld>
            <a:endParaRPr lang="zh-TW" altLang="en-US"/>
          </a:p>
        </p:txBody>
      </p:sp>
      <p:pic>
        <p:nvPicPr>
          <p:cNvPr id="13314" name="Picture 2" descr="\\TMR1\netshare\excellimi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7311" y="1852107"/>
            <a:ext cx="5601988" cy="4225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364232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老闆又丟難題</a:t>
            </a:r>
            <a:r>
              <a:rPr lang="en-US" altLang="zh-TW" dirty="0" smtClean="0"/>
              <a:t>!</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64</a:t>
            </a:fld>
            <a:endParaRPr lang="zh-TW" altLang="en-US"/>
          </a:p>
        </p:txBody>
      </p:sp>
      <p:pic>
        <p:nvPicPr>
          <p:cNvPr id="5" name="Picture 2" descr="「老闆」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7128" y="2519659"/>
            <a:ext cx="4738109" cy="3161611"/>
          </a:xfrm>
          <a:prstGeom prst="rect">
            <a:avLst/>
          </a:prstGeom>
          <a:noFill/>
          <a:extLst>
            <a:ext uri="{909E8E84-426E-40DD-AFC4-6F175D3DCCD1}">
              <a14:hiddenFill xmlns:a14="http://schemas.microsoft.com/office/drawing/2010/main">
                <a:solidFill>
                  <a:srgbClr val="FFFFFF"/>
                </a:solidFill>
              </a14:hiddenFill>
            </a:ext>
          </a:extLst>
        </p:spPr>
      </p:pic>
      <p:sp>
        <p:nvSpPr>
          <p:cNvPr id="6" name="橢圓形圖說文字 5"/>
          <p:cNvSpPr/>
          <p:nvPr/>
        </p:nvSpPr>
        <p:spPr>
          <a:xfrm>
            <a:off x="6572922" y="2750090"/>
            <a:ext cx="4313817" cy="2259106"/>
          </a:xfrm>
          <a:prstGeom prst="wedgeEllipseCallout">
            <a:avLst>
              <a:gd name="adj1" fmla="val -55247"/>
              <a:gd name="adj2" fmla="val 38214"/>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400" dirty="0" smtClean="0"/>
              <a:t>去年那位整理資料的同事把美國境內的所有店家都價格都少算營業稅</a:t>
            </a:r>
            <a:r>
              <a:rPr lang="en-US" altLang="zh-TW" sz="2400" dirty="0" smtClean="0"/>
              <a:t>5%</a:t>
            </a:r>
            <a:r>
              <a:rPr lang="zh-TW" altLang="en-US" sz="2400" dirty="0" smtClean="0"/>
              <a:t>，把資料修正一下。</a:t>
            </a:r>
            <a:endParaRPr lang="zh-TW" altLang="en-US" sz="2400" dirty="0"/>
          </a:p>
        </p:txBody>
      </p:sp>
    </p:spTree>
    <p:extLst>
      <p:ext uri="{BB962C8B-B14F-4D97-AF65-F5344CB8AC3E}">
        <p14:creationId xmlns:p14="http://schemas.microsoft.com/office/powerpoint/2010/main" val="193969153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判斷式</a:t>
            </a:r>
            <a:endParaRPr lang="zh-TW" altLang="en-US" dirty="0"/>
          </a:p>
        </p:txBody>
      </p:sp>
      <p:sp>
        <p:nvSpPr>
          <p:cNvPr id="3" name="內容版面配置區 2"/>
          <p:cNvSpPr>
            <a:spLocks noGrp="1"/>
          </p:cNvSpPr>
          <p:nvPr>
            <p:ph idx="1"/>
          </p:nvPr>
        </p:nvSpPr>
        <p:spPr/>
        <p:txBody>
          <a:bodyPr/>
          <a:lstStyle/>
          <a:p>
            <a:r>
              <a:rPr lang="zh-TW" altLang="en-US" dirty="0" smtClean="0"/>
              <a:t>判斷式子兩邊是否成立。</a:t>
            </a:r>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65</a:t>
            </a:fld>
            <a:endParaRPr lang="zh-TW" altLang="en-US"/>
          </a:p>
        </p:txBody>
      </p:sp>
      <p:graphicFrame>
        <p:nvGraphicFramePr>
          <p:cNvPr id="5" name="內容版面配置區 4"/>
          <p:cNvGraphicFramePr>
            <a:graphicFrameLocks/>
          </p:cNvGraphicFramePr>
          <p:nvPr>
            <p:extLst>
              <p:ext uri="{D42A27DB-BD31-4B8C-83A1-F6EECF244321}">
                <p14:modId xmlns:p14="http://schemas.microsoft.com/office/powerpoint/2010/main" val="3786742673"/>
              </p:ext>
            </p:extLst>
          </p:nvPr>
        </p:nvGraphicFramePr>
        <p:xfrm>
          <a:off x="985684" y="2519364"/>
          <a:ext cx="9913374" cy="3657600"/>
        </p:xfrm>
        <a:graphic>
          <a:graphicData uri="http://schemas.openxmlformats.org/drawingml/2006/table">
            <a:tbl>
              <a:tblPr firstRow="1" bandRow="1">
                <a:tableStyleId>{5C22544A-7EE6-4342-B048-85BDC9FD1C3A}</a:tableStyleId>
              </a:tblPr>
              <a:tblGrid>
                <a:gridCol w="1831258">
                  <a:extLst>
                    <a:ext uri="{9D8B030D-6E8A-4147-A177-3AD203B41FA5}">
                      <a16:colId xmlns:a16="http://schemas.microsoft.com/office/drawing/2014/main" val="20000"/>
                    </a:ext>
                  </a:extLst>
                </a:gridCol>
                <a:gridCol w="4777658">
                  <a:extLst>
                    <a:ext uri="{9D8B030D-6E8A-4147-A177-3AD203B41FA5}">
                      <a16:colId xmlns:a16="http://schemas.microsoft.com/office/drawing/2014/main" val="20001"/>
                    </a:ext>
                  </a:extLst>
                </a:gridCol>
                <a:gridCol w="3304458">
                  <a:extLst>
                    <a:ext uri="{9D8B030D-6E8A-4147-A177-3AD203B41FA5}">
                      <a16:colId xmlns:a16="http://schemas.microsoft.com/office/drawing/2014/main" val="20002"/>
                    </a:ext>
                  </a:extLst>
                </a:gridCol>
              </a:tblGrid>
              <a:tr h="370840">
                <a:tc>
                  <a:txBody>
                    <a:bodyPr/>
                    <a:lstStyle/>
                    <a:p>
                      <a:pPr algn="ctr"/>
                      <a:r>
                        <a:rPr lang="zh-TW" altLang="en-US" sz="2400" dirty="0" smtClean="0"/>
                        <a:t>判斷符</a:t>
                      </a:r>
                      <a:endParaRPr lang="zh-TW" altLang="en-US" sz="2400" dirty="0"/>
                    </a:p>
                  </a:txBody>
                  <a:tcPr/>
                </a:tc>
                <a:tc>
                  <a:txBody>
                    <a:bodyPr/>
                    <a:lstStyle/>
                    <a:p>
                      <a:pPr algn="ctr"/>
                      <a:r>
                        <a:rPr lang="zh-TW" altLang="en-US" sz="2400" dirty="0" smtClean="0"/>
                        <a:t>解釋</a:t>
                      </a:r>
                      <a:endParaRPr lang="zh-TW" altLang="en-US" sz="2400" dirty="0"/>
                    </a:p>
                  </a:txBody>
                  <a:tcPr/>
                </a:tc>
                <a:tc>
                  <a:txBody>
                    <a:bodyPr/>
                    <a:lstStyle/>
                    <a:p>
                      <a:pPr algn="ctr"/>
                      <a:r>
                        <a:rPr lang="en-US" altLang="zh-TW" sz="2400" dirty="0" smtClean="0"/>
                        <a:t>TRUE </a:t>
                      </a:r>
                      <a:r>
                        <a:rPr lang="zh-TW" altLang="en-US" sz="2400" dirty="0" smtClean="0"/>
                        <a:t>範例</a:t>
                      </a:r>
                      <a:endParaRPr lang="zh-TW" altLang="en-US" sz="2400" dirty="0"/>
                    </a:p>
                  </a:txBody>
                  <a:tcPr/>
                </a:tc>
                <a:extLst>
                  <a:ext uri="{0D108BD9-81ED-4DB2-BD59-A6C34878D82A}">
                    <a16:rowId xmlns:a16="http://schemas.microsoft.com/office/drawing/2014/main" val="10000"/>
                  </a:ext>
                </a:extLst>
              </a:tr>
              <a:tr h="370840">
                <a:tc>
                  <a:txBody>
                    <a:bodyPr/>
                    <a:lstStyle/>
                    <a:p>
                      <a:pPr algn="ctr"/>
                      <a:r>
                        <a:rPr lang="en-US" altLang="zh-TW" sz="2400" dirty="0" smtClean="0"/>
                        <a:t>&gt;</a:t>
                      </a:r>
                      <a:endParaRPr lang="zh-TW" altLang="en-US" sz="2400" dirty="0"/>
                    </a:p>
                  </a:txBody>
                  <a:tcPr/>
                </a:tc>
                <a:tc>
                  <a:txBody>
                    <a:bodyPr/>
                    <a:lstStyle/>
                    <a:p>
                      <a:pPr algn="ctr"/>
                      <a:r>
                        <a:rPr lang="zh-TW" altLang="en-US" sz="2400" dirty="0" smtClean="0"/>
                        <a:t>左邊值大於右邊值</a:t>
                      </a:r>
                      <a:endParaRPr lang="zh-TW" altLang="en-US" sz="2400" dirty="0"/>
                    </a:p>
                  </a:txBody>
                  <a:tcPr/>
                </a:tc>
                <a:tc>
                  <a:txBody>
                    <a:bodyPr/>
                    <a:lstStyle/>
                    <a:p>
                      <a:pPr algn="ctr"/>
                      <a:r>
                        <a:rPr lang="en-US" altLang="zh-TW" sz="2400" dirty="0" smtClean="0"/>
                        <a:t>5 &gt; 6</a:t>
                      </a:r>
                      <a:endParaRPr lang="zh-TW" altLang="en-US" sz="2400" dirty="0"/>
                    </a:p>
                  </a:txBody>
                  <a:tcPr/>
                </a:tc>
                <a:extLst>
                  <a:ext uri="{0D108BD9-81ED-4DB2-BD59-A6C34878D82A}">
                    <a16:rowId xmlns:a16="http://schemas.microsoft.com/office/drawing/2014/main" val="10001"/>
                  </a:ext>
                </a:extLst>
              </a:tr>
              <a:tr h="370840">
                <a:tc>
                  <a:txBody>
                    <a:bodyPr/>
                    <a:lstStyle/>
                    <a:p>
                      <a:pPr algn="ctr"/>
                      <a:r>
                        <a:rPr lang="en-US" altLang="zh-TW" sz="2400" dirty="0" smtClean="0"/>
                        <a:t>&lt;</a:t>
                      </a:r>
                      <a:endParaRPr lang="zh-TW" altLang="en-US" sz="2400" dirty="0"/>
                    </a:p>
                  </a:txBody>
                  <a:tcPr/>
                </a:tc>
                <a:tc>
                  <a:txBody>
                    <a:bodyPr/>
                    <a:lstStyle/>
                    <a:p>
                      <a:pPr algn="ctr"/>
                      <a:r>
                        <a:rPr lang="zh-TW" altLang="en-US" sz="2400" dirty="0" smtClean="0"/>
                        <a:t>左邊值小於右邊值</a:t>
                      </a:r>
                      <a:endParaRPr lang="zh-TW" altLang="en-US" sz="2400" dirty="0"/>
                    </a:p>
                  </a:txBody>
                  <a:tcPr/>
                </a:tc>
                <a:tc>
                  <a:txBody>
                    <a:bodyPr/>
                    <a:lstStyle/>
                    <a:p>
                      <a:pPr algn="ctr"/>
                      <a:r>
                        <a:rPr lang="en-US" altLang="zh-TW" sz="2400" dirty="0" smtClean="0"/>
                        <a:t>3 &lt; 9</a:t>
                      </a:r>
                      <a:endParaRPr lang="zh-TW" altLang="en-US" sz="2400" dirty="0"/>
                    </a:p>
                  </a:txBody>
                  <a:tcPr/>
                </a:tc>
                <a:extLst>
                  <a:ext uri="{0D108BD9-81ED-4DB2-BD59-A6C34878D82A}">
                    <a16:rowId xmlns:a16="http://schemas.microsoft.com/office/drawing/2014/main" val="10002"/>
                  </a:ext>
                </a:extLst>
              </a:tr>
              <a:tr h="370840">
                <a:tc>
                  <a:txBody>
                    <a:bodyPr/>
                    <a:lstStyle/>
                    <a:p>
                      <a:pPr algn="ctr"/>
                      <a:r>
                        <a:rPr lang="en-US" altLang="zh-TW" sz="2400" dirty="0" smtClean="0"/>
                        <a:t>==</a:t>
                      </a:r>
                      <a:endParaRPr lang="zh-TW" altLang="en-US" sz="2400" dirty="0"/>
                    </a:p>
                  </a:txBody>
                  <a:tcPr/>
                </a:tc>
                <a:tc>
                  <a:txBody>
                    <a:bodyPr/>
                    <a:lstStyle/>
                    <a:p>
                      <a:pPr algn="ctr"/>
                      <a:r>
                        <a:rPr lang="zh-TW" altLang="en-US" sz="2400" dirty="0" smtClean="0"/>
                        <a:t>左邊值等於右邊值</a:t>
                      </a:r>
                      <a:endParaRPr lang="zh-TW" altLang="en-US" sz="2400" dirty="0"/>
                    </a:p>
                  </a:txBody>
                  <a:tcPr/>
                </a:tc>
                <a:tc>
                  <a:txBody>
                    <a:bodyPr/>
                    <a:lstStyle/>
                    <a:p>
                      <a:pPr algn="ctr"/>
                      <a:r>
                        <a:rPr lang="en-US" altLang="zh-TW" sz="2400" dirty="0" smtClean="0"/>
                        <a:t>6 == 6</a:t>
                      </a:r>
                      <a:endParaRPr lang="zh-TW" altLang="en-US" sz="2400" dirty="0"/>
                    </a:p>
                  </a:txBody>
                  <a:tcPr/>
                </a:tc>
                <a:extLst>
                  <a:ext uri="{0D108BD9-81ED-4DB2-BD59-A6C34878D82A}">
                    <a16:rowId xmlns:a16="http://schemas.microsoft.com/office/drawing/2014/main" val="10003"/>
                  </a:ext>
                </a:extLst>
              </a:tr>
              <a:tr h="370840">
                <a:tc>
                  <a:txBody>
                    <a:bodyPr/>
                    <a:lstStyle/>
                    <a:p>
                      <a:pPr algn="ctr"/>
                      <a:r>
                        <a:rPr lang="en-US" altLang="zh-TW" sz="2400" dirty="0" smtClean="0"/>
                        <a:t>&gt;=</a:t>
                      </a:r>
                      <a:endParaRPr lang="zh-TW" altLang="en-US" sz="2400" dirty="0"/>
                    </a:p>
                  </a:txBody>
                  <a:tcPr/>
                </a:tc>
                <a:tc>
                  <a:txBody>
                    <a:bodyPr/>
                    <a:lstStyle/>
                    <a:p>
                      <a:pPr algn="ctr"/>
                      <a:r>
                        <a:rPr lang="zh-TW" altLang="en-US" sz="2400" dirty="0" smtClean="0"/>
                        <a:t>左邊值大於等於右邊值</a:t>
                      </a:r>
                      <a:endParaRPr lang="zh-TW" altLang="en-US" sz="2400" dirty="0"/>
                    </a:p>
                  </a:txBody>
                  <a:tcPr/>
                </a:tc>
                <a:tc>
                  <a:txBody>
                    <a:bodyPr/>
                    <a:lstStyle/>
                    <a:p>
                      <a:pPr algn="ctr"/>
                      <a:r>
                        <a:rPr lang="en-US" altLang="zh-TW" sz="2400" dirty="0" smtClean="0"/>
                        <a:t>7 &gt;= 7</a:t>
                      </a:r>
                      <a:endParaRPr lang="zh-TW" altLang="en-US" sz="2400" dirty="0"/>
                    </a:p>
                  </a:txBody>
                  <a:tcPr/>
                </a:tc>
                <a:extLst>
                  <a:ext uri="{0D108BD9-81ED-4DB2-BD59-A6C34878D82A}">
                    <a16:rowId xmlns:a16="http://schemas.microsoft.com/office/drawing/2014/main" val="10004"/>
                  </a:ext>
                </a:extLst>
              </a:tr>
              <a:tr h="370840">
                <a:tc>
                  <a:txBody>
                    <a:bodyPr/>
                    <a:lstStyle/>
                    <a:p>
                      <a:pPr algn="ctr"/>
                      <a:r>
                        <a:rPr lang="en-US" altLang="zh-TW" sz="2400" dirty="0" smtClean="0"/>
                        <a:t>!=</a:t>
                      </a:r>
                      <a:endParaRPr lang="zh-TW" altLang="en-US" sz="2400" dirty="0"/>
                    </a:p>
                  </a:txBody>
                  <a:tcPr/>
                </a:tc>
                <a:tc>
                  <a:txBody>
                    <a:bodyPr/>
                    <a:lstStyle/>
                    <a:p>
                      <a:pPr algn="ctr"/>
                      <a:r>
                        <a:rPr lang="zh-TW" altLang="en-US" sz="2400" dirty="0" smtClean="0"/>
                        <a:t>左邊值不等於右邊值</a:t>
                      </a:r>
                      <a:endParaRPr lang="zh-TW" altLang="en-US" sz="2400" dirty="0"/>
                    </a:p>
                  </a:txBody>
                  <a:tcPr/>
                </a:tc>
                <a:tc>
                  <a:txBody>
                    <a:bodyPr/>
                    <a:lstStyle/>
                    <a:p>
                      <a:pPr algn="ctr"/>
                      <a:r>
                        <a:rPr lang="en-US" altLang="zh-TW" sz="2400" dirty="0" smtClean="0"/>
                        <a:t>6 != 5</a:t>
                      </a:r>
                      <a:endParaRPr lang="zh-TW" altLang="en-US" sz="2400" dirty="0"/>
                    </a:p>
                  </a:txBody>
                  <a:tcPr/>
                </a:tc>
                <a:extLst>
                  <a:ext uri="{0D108BD9-81ED-4DB2-BD59-A6C34878D82A}">
                    <a16:rowId xmlns:a16="http://schemas.microsoft.com/office/drawing/2014/main" val="10005"/>
                  </a:ext>
                </a:extLst>
              </a:tr>
              <a:tr h="370840">
                <a:tc>
                  <a:txBody>
                    <a:bodyPr/>
                    <a:lstStyle/>
                    <a:p>
                      <a:pPr algn="ctr"/>
                      <a:r>
                        <a:rPr lang="en-US" altLang="zh-TW" sz="2400" dirty="0" smtClean="0"/>
                        <a:t>||</a:t>
                      </a:r>
                      <a:endParaRPr lang="zh-TW" altLang="en-US" sz="2400" dirty="0"/>
                    </a:p>
                  </a:txBody>
                  <a:tcPr/>
                </a:tc>
                <a:tc>
                  <a:txBody>
                    <a:bodyPr/>
                    <a:lstStyle/>
                    <a:p>
                      <a:pPr algn="ctr"/>
                      <a:r>
                        <a:rPr lang="en-US" altLang="zh-TW" sz="2400" dirty="0" smtClean="0"/>
                        <a:t> OR</a:t>
                      </a:r>
                      <a:r>
                        <a:rPr lang="zh-TW" altLang="en-US" sz="2400" dirty="0" smtClean="0"/>
                        <a:t> </a:t>
                      </a:r>
                      <a:endParaRPr lang="zh-TW" altLang="en-US" sz="2400" dirty="0"/>
                    </a:p>
                  </a:txBody>
                  <a:tcPr/>
                </a:tc>
                <a:tc>
                  <a:txBody>
                    <a:bodyPr/>
                    <a:lstStyle/>
                    <a:p>
                      <a:pPr algn="ctr"/>
                      <a:r>
                        <a:rPr lang="en-US" altLang="zh-TW" sz="2400" dirty="0" smtClean="0"/>
                        <a:t>7 &gt;= 7 ||  6 &lt; 5</a:t>
                      </a:r>
                      <a:endParaRPr lang="zh-TW" altLang="en-US" sz="2400" dirty="0"/>
                    </a:p>
                  </a:txBody>
                  <a:tcPr/>
                </a:tc>
                <a:extLst>
                  <a:ext uri="{0D108BD9-81ED-4DB2-BD59-A6C34878D82A}">
                    <a16:rowId xmlns:a16="http://schemas.microsoft.com/office/drawing/2014/main" val="10006"/>
                  </a:ext>
                </a:extLst>
              </a:tr>
              <a:tr h="370840">
                <a:tc>
                  <a:txBody>
                    <a:bodyPr/>
                    <a:lstStyle/>
                    <a:p>
                      <a:pPr algn="ctr"/>
                      <a:r>
                        <a:rPr lang="en-US" altLang="zh-TW" sz="2400" dirty="0" smtClean="0"/>
                        <a:t>&amp;&amp;</a:t>
                      </a:r>
                      <a:endParaRPr lang="zh-TW" altLang="en-US" sz="2400" dirty="0"/>
                    </a:p>
                  </a:txBody>
                  <a:tcPr/>
                </a:tc>
                <a:tc>
                  <a:txBody>
                    <a:bodyPr/>
                    <a:lstStyle/>
                    <a:p>
                      <a:pPr algn="ctr"/>
                      <a:r>
                        <a:rPr lang="en-US" altLang="zh-TW" sz="2400" dirty="0" smtClean="0"/>
                        <a:t>AND</a:t>
                      </a:r>
                      <a:endParaRPr lang="zh-TW" altLang="en-US" sz="2400" dirty="0"/>
                    </a:p>
                  </a:txBody>
                  <a:tcPr/>
                </a:tc>
                <a:tc>
                  <a:txBody>
                    <a:bodyPr/>
                    <a:lstStyle/>
                    <a:p>
                      <a:pPr algn="ctr"/>
                      <a:r>
                        <a:rPr lang="en-US" altLang="zh-TW" sz="2400" dirty="0" smtClean="0"/>
                        <a:t>7 &gt;= 7 &amp;&amp;  6 &gt; 5</a:t>
                      </a:r>
                      <a:endParaRPr lang="zh-TW" altLang="en-US" sz="2400" dirty="0"/>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59811685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If</a:t>
            </a:r>
            <a:r>
              <a:rPr lang="zh-TW" altLang="en-US" dirty="0" smtClean="0"/>
              <a:t> 判斷式</a:t>
            </a:r>
            <a:endParaRPr lang="zh-TW" altLang="en-US" dirty="0"/>
          </a:p>
        </p:txBody>
      </p:sp>
      <p:sp>
        <p:nvSpPr>
          <p:cNvPr id="3" name="內容版面配置區 2"/>
          <p:cNvSpPr>
            <a:spLocks noGrp="1"/>
          </p:cNvSpPr>
          <p:nvPr>
            <p:ph idx="1"/>
          </p:nvPr>
        </p:nvSpPr>
        <p:spPr/>
        <p:txBody>
          <a:bodyPr/>
          <a:lstStyle/>
          <a:p>
            <a:r>
              <a:rPr lang="zh-TW" altLang="en-US" dirty="0" smtClean="0"/>
              <a:t>格式：</a:t>
            </a:r>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66</a:t>
            </a:fld>
            <a:endParaRPr lang="zh-TW" altLang="en-US"/>
          </a:p>
        </p:txBody>
      </p:sp>
      <p:sp>
        <p:nvSpPr>
          <p:cNvPr id="5" name="文字方塊 4"/>
          <p:cNvSpPr txBox="1"/>
          <p:nvPr/>
        </p:nvSpPr>
        <p:spPr>
          <a:xfrm>
            <a:off x="969814" y="2305606"/>
            <a:ext cx="10030691" cy="3687503"/>
          </a:xfrm>
          <a:prstGeom prst="rect">
            <a:avLst/>
          </a:prstGeom>
          <a:solidFill>
            <a:schemeClr val="tx1">
              <a:lumMod val="85000"/>
              <a:lumOff val="15000"/>
            </a:schemeClr>
          </a:solidFill>
          <a:ln>
            <a:noFill/>
          </a:ln>
        </p:spPr>
        <p:txBody>
          <a:bodyPr wrap="square" lIns="180000" tIns="180000" rIns="180000" bIns="180000" rtlCol="0">
            <a:spAutoFit/>
          </a:bodyPr>
          <a:lstStyle/>
          <a:p>
            <a:pPr lvl="1"/>
            <a:r>
              <a:rPr lang="en-US" altLang="zh-TW" sz="3600" dirty="0" smtClean="0">
                <a:solidFill>
                  <a:schemeClr val="bg1"/>
                </a:solidFill>
                <a:latin typeface="微軟正黑體" panose="020B0604030504040204" pitchFamily="34" charset="-120"/>
                <a:ea typeface="微軟正黑體" panose="020B0604030504040204" pitchFamily="34" charset="-120"/>
              </a:rPr>
              <a:t>if (  </a:t>
            </a:r>
            <a:r>
              <a:rPr lang="zh-TW" altLang="en-US" sz="3600" dirty="0" smtClean="0">
                <a:solidFill>
                  <a:schemeClr val="accent2">
                    <a:lumMod val="75000"/>
                  </a:schemeClr>
                </a:solidFill>
                <a:latin typeface="微軟正黑體" panose="020B0604030504040204" pitchFamily="34" charset="-120"/>
                <a:ea typeface="微軟正黑體" panose="020B0604030504040204" pitchFamily="34" charset="-120"/>
              </a:rPr>
              <a:t>判斷式</a:t>
            </a:r>
            <a:r>
              <a:rPr lang="en-US" altLang="zh-TW" sz="3600" dirty="0" smtClean="0">
                <a:solidFill>
                  <a:schemeClr val="bg1"/>
                </a:solidFill>
                <a:latin typeface="微軟正黑體" panose="020B0604030504040204" pitchFamily="34" charset="-120"/>
                <a:ea typeface="微軟正黑體" panose="020B0604030504040204" pitchFamily="34" charset="-120"/>
              </a:rPr>
              <a:t>) </a:t>
            </a:r>
            <a:r>
              <a:rPr lang="en-US" altLang="zh-TW" sz="3600" dirty="0">
                <a:solidFill>
                  <a:schemeClr val="bg1"/>
                </a:solidFill>
                <a:latin typeface="微軟正黑體" panose="020B0604030504040204" pitchFamily="34" charset="-120"/>
                <a:ea typeface="微軟正黑體" panose="020B0604030504040204" pitchFamily="34" charset="-120"/>
              </a:rPr>
              <a:t>{ </a:t>
            </a:r>
          </a:p>
          <a:p>
            <a:pPr lvl="1"/>
            <a:r>
              <a:rPr lang="en-US" altLang="zh-TW" sz="3600" dirty="0">
                <a:latin typeface="微軟正黑體" panose="020B0604030504040204" pitchFamily="34" charset="-120"/>
                <a:ea typeface="微軟正黑體" panose="020B0604030504040204" pitchFamily="34" charset="-120"/>
              </a:rPr>
              <a:t>	</a:t>
            </a:r>
            <a:r>
              <a:rPr lang="zh-TW" altLang="en-US" sz="3600" dirty="0" smtClean="0">
                <a:solidFill>
                  <a:schemeClr val="accent2">
                    <a:lumMod val="75000"/>
                  </a:schemeClr>
                </a:solidFill>
                <a:latin typeface="微軟正黑體" panose="020B0604030504040204" pitchFamily="34" charset="-120"/>
                <a:ea typeface="微軟正黑體" panose="020B0604030504040204" pitchFamily="34" charset="-120"/>
              </a:rPr>
              <a:t>判斷式結果為</a:t>
            </a:r>
            <a:r>
              <a:rPr lang="en-US" altLang="zh-TW" sz="3600" dirty="0" smtClean="0">
                <a:solidFill>
                  <a:schemeClr val="accent2">
                    <a:lumMod val="75000"/>
                  </a:schemeClr>
                </a:solidFill>
                <a:latin typeface="微軟正黑體" panose="020B0604030504040204" pitchFamily="34" charset="-120"/>
                <a:ea typeface="微軟正黑體" panose="020B0604030504040204" pitchFamily="34" charset="-120"/>
              </a:rPr>
              <a:t>True</a:t>
            </a:r>
            <a:r>
              <a:rPr lang="zh-TW" altLang="en-US" sz="3600" dirty="0" smtClean="0">
                <a:solidFill>
                  <a:schemeClr val="accent2">
                    <a:lumMod val="75000"/>
                  </a:schemeClr>
                </a:solidFill>
                <a:latin typeface="微軟正黑體" panose="020B0604030504040204" pitchFamily="34" charset="-120"/>
                <a:ea typeface="微軟正黑體" panose="020B0604030504040204" pitchFamily="34" charset="-120"/>
              </a:rPr>
              <a:t>時</a:t>
            </a:r>
            <a:r>
              <a:rPr lang="zh-TW" altLang="en-US" sz="3600" dirty="0">
                <a:solidFill>
                  <a:schemeClr val="accent2">
                    <a:lumMod val="75000"/>
                  </a:schemeClr>
                </a:solidFill>
                <a:latin typeface="微軟正黑體" panose="020B0604030504040204" pitchFamily="34" charset="-120"/>
                <a:ea typeface="微軟正黑體" panose="020B0604030504040204" pitchFamily="34" charset="-120"/>
              </a:rPr>
              <a:t>執行的</a:t>
            </a:r>
            <a:r>
              <a:rPr lang="zh-TW" altLang="en-US" sz="3600" dirty="0" smtClean="0">
                <a:solidFill>
                  <a:schemeClr val="accent2">
                    <a:lumMod val="75000"/>
                  </a:schemeClr>
                </a:solidFill>
                <a:latin typeface="微軟正黑體" panose="020B0604030504040204" pitchFamily="34" charset="-120"/>
                <a:ea typeface="微軟正黑體" panose="020B0604030504040204" pitchFamily="34" charset="-120"/>
              </a:rPr>
              <a:t>程式</a:t>
            </a:r>
            <a:endParaRPr lang="en-US" altLang="zh-TW" sz="3600" dirty="0" smtClean="0">
              <a:solidFill>
                <a:schemeClr val="accent2">
                  <a:lumMod val="75000"/>
                </a:schemeClr>
              </a:solidFill>
              <a:latin typeface="微軟正黑體" panose="020B0604030504040204" pitchFamily="34" charset="-120"/>
              <a:ea typeface="微軟正黑體" panose="020B0604030504040204" pitchFamily="34" charset="-120"/>
            </a:endParaRPr>
          </a:p>
          <a:p>
            <a:pPr lvl="1"/>
            <a:r>
              <a:rPr lang="zh-TW" altLang="en-US" sz="3600" dirty="0">
                <a:solidFill>
                  <a:schemeClr val="accent2">
                    <a:lumMod val="75000"/>
                  </a:schemeClr>
                </a:solidFill>
                <a:latin typeface="微軟正黑體" panose="020B0604030504040204" pitchFamily="34" charset="-120"/>
                <a:ea typeface="微軟正黑體" panose="020B0604030504040204" pitchFamily="34" charset="-120"/>
              </a:rPr>
              <a:t> </a:t>
            </a:r>
            <a:r>
              <a:rPr lang="zh-TW" altLang="en-US" sz="3600" dirty="0" smtClean="0">
                <a:solidFill>
                  <a:schemeClr val="accent2">
                    <a:lumMod val="75000"/>
                  </a:schemeClr>
                </a:solidFill>
                <a:latin typeface="微軟正黑體" panose="020B0604030504040204" pitchFamily="34" charset="-120"/>
                <a:ea typeface="微軟正黑體" panose="020B0604030504040204" pitchFamily="34" charset="-120"/>
              </a:rPr>
              <a:t>   </a:t>
            </a:r>
            <a:r>
              <a:rPr lang="en-US" altLang="zh-TW" sz="3600" dirty="0" smtClean="0">
                <a:solidFill>
                  <a:schemeClr val="accent2">
                    <a:lumMod val="75000"/>
                  </a:schemeClr>
                </a:solidFill>
                <a:latin typeface="微軟正黑體" panose="020B0604030504040204" pitchFamily="34" charset="-120"/>
                <a:ea typeface="微軟正黑體" panose="020B0604030504040204" pitchFamily="34" charset="-120"/>
              </a:rPr>
              <a:t>…</a:t>
            </a:r>
            <a:r>
              <a:rPr lang="zh-TW" altLang="en-US" sz="2400" dirty="0" smtClean="0">
                <a:solidFill>
                  <a:schemeClr val="accent2">
                    <a:lumMod val="75000"/>
                  </a:schemeClr>
                </a:solidFill>
                <a:latin typeface="微軟正黑體" panose="020B0604030504040204" pitchFamily="34" charset="-120"/>
                <a:ea typeface="微軟正黑體" panose="020B0604030504040204" pitchFamily="34" charset="-120"/>
              </a:rPr>
              <a:t>可以多行</a:t>
            </a:r>
            <a:endParaRPr lang="en-US" altLang="zh-TW" sz="3600" dirty="0">
              <a:solidFill>
                <a:schemeClr val="accent2">
                  <a:lumMod val="75000"/>
                </a:schemeClr>
              </a:solidFill>
              <a:latin typeface="微軟正黑體" panose="020B0604030504040204" pitchFamily="34" charset="-120"/>
              <a:ea typeface="微軟正黑體" panose="020B0604030504040204" pitchFamily="34" charset="-120"/>
            </a:endParaRPr>
          </a:p>
          <a:p>
            <a:pPr lvl="1"/>
            <a:r>
              <a:rPr lang="en-US" altLang="zh-TW" sz="3600" dirty="0">
                <a:solidFill>
                  <a:schemeClr val="bg1"/>
                </a:solidFill>
                <a:latin typeface="微軟正黑體" panose="020B0604030504040204" pitchFamily="34" charset="-120"/>
                <a:ea typeface="微軟正黑體" panose="020B0604030504040204" pitchFamily="34" charset="-120"/>
              </a:rPr>
              <a:t>} </a:t>
            </a:r>
            <a:r>
              <a:rPr lang="en-US" altLang="zh-TW" sz="3600" dirty="0" smtClean="0">
                <a:solidFill>
                  <a:schemeClr val="bg1"/>
                </a:solidFill>
                <a:latin typeface="微軟正黑體" panose="020B0604030504040204" pitchFamily="34" charset="-120"/>
                <a:ea typeface="微軟正黑體" panose="020B0604030504040204" pitchFamily="34" charset="-120"/>
              </a:rPr>
              <a:t>else{</a:t>
            </a:r>
          </a:p>
          <a:p>
            <a:pPr lvl="1"/>
            <a:r>
              <a:rPr lang="en-US" altLang="zh-TW" sz="3600" dirty="0" smtClean="0">
                <a:solidFill>
                  <a:schemeClr val="accent2">
                    <a:lumMod val="75000"/>
                  </a:schemeClr>
                </a:solidFill>
                <a:latin typeface="微軟正黑體" panose="020B0604030504040204" pitchFamily="34" charset="-120"/>
                <a:ea typeface="微軟正黑體" panose="020B0604030504040204" pitchFamily="34" charset="-120"/>
              </a:rPr>
              <a:t>	</a:t>
            </a:r>
            <a:r>
              <a:rPr lang="zh-TW" altLang="en-US" sz="3600" dirty="0" smtClean="0">
                <a:solidFill>
                  <a:schemeClr val="accent2">
                    <a:lumMod val="75000"/>
                  </a:schemeClr>
                </a:solidFill>
                <a:latin typeface="微軟正黑體" panose="020B0604030504040204" pitchFamily="34" charset="-120"/>
                <a:ea typeface="微軟正黑體" panose="020B0604030504040204" pitchFamily="34" charset="-120"/>
              </a:rPr>
              <a:t>判斷</a:t>
            </a:r>
            <a:r>
              <a:rPr lang="zh-TW" altLang="en-US" sz="3600" dirty="0">
                <a:solidFill>
                  <a:schemeClr val="accent2">
                    <a:lumMod val="75000"/>
                  </a:schemeClr>
                </a:solidFill>
                <a:latin typeface="微軟正黑體" panose="020B0604030504040204" pitchFamily="34" charset="-120"/>
                <a:ea typeface="微軟正黑體" panose="020B0604030504040204" pitchFamily="34" charset="-120"/>
              </a:rPr>
              <a:t>式結果</a:t>
            </a:r>
            <a:r>
              <a:rPr lang="zh-TW" altLang="en-US" sz="3600" dirty="0" smtClean="0">
                <a:solidFill>
                  <a:schemeClr val="accent2">
                    <a:lumMod val="75000"/>
                  </a:schemeClr>
                </a:solidFill>
                <a:latin typeface="微軟正黑體" panose="020B0604030504040204" pitchFamily="34" charset="-120"/>
                <a:ea typeface="微軟正黑體" panose="020B0604030504040204" pitchFamily="34" charset="-120"/>
              </a:rPr>
              <a:t>為</a:t>
            </a:r>
            <a:r>
              <a:rPr lang="en-US" altLang="zh-TW" sz="3600" dirty="0" smtClean="0">
                <a:solidFill>
                  <a:schemeClr val="accent2">
                    <a:lumMod val="75000"/>
                  </a:schemeClr>
                </a:solidFill>
                <a:latin typeface="微軟正黑體" panose="020B0604030504040204" pitchFamily="34" charset="-120"/>
                <a:ea typeface="微軟正黑體" panose="020B0604030504040204" pitchFamily="34" charset="-120"/>
              </a:rPr>
              <a:t>False</a:t>
            </a:r>
            <a:r>
              <a:rPr lang="zh-TW" altLang="en-US" sz="3600" dirty="0" smtClean="0">
                <a:solidFill>
                  <a:schemeClr val="accent2">
                    <a:lumMod val="75000"/>
                  </a:schemeClr>
                </a:solidFill>
                <a:latin typeface="微軟正黑體" panose="020B0604030504040204" pitchFamily="34" charset="-120"/>
                <a:ea typeface="微軟正黑體" panose="020B0604030504040204" pitchFamily="34" charset="-120"/>
              </a:rPr>
              <a:t>時</a:t>
            </a:r>
            <a:r>
              <a:rPr lang="zh-TW" altLang="en-US" sz="3600" dirty="0">
                <a:solidFill>
                  <a:schemeClr val="accent2">
                    <a:lumMod val="75000"/>
                  </a:schemeClr>
                </a:solidFill>
                <a:latin typeface="微軟正黑體" panose="020B0604030504040204" pitchFamily="34" charset="-120"/>
                <a:ea typeface="微軟正黑體" panose="020B0604030504040204" pitchFamily="34" charset="-120"/>
              </a:rPr>
              <a:t>執行的</a:t>
            </a:r>
            <a:r>
              <a:rPr lang="zh-TW" altLang="en-US" sz="3600" dirty="0" smtClean="0">
                <a:solidFill>
                  <a:schemeClr val="accent2">
                    <a:lumMod val="75000"/>
                  </a:schemeClr>
                </a:solidFill>
                <a:latin typeface="微軟正黑體" panose="020B0604030504040204" pitchFamily="34" charset="-120"/>
                <a:ea typeface="微軟正黑體" panose="020B0604030504040204" pitchFamily="34" charset="-120"/>
              </a:rPr>
              <a:t>程式</a:t>
            </a:r>
            <a:endParaRPr lang="en-US" altLang="zh-TW" sz="3600" dirty="0">
              <a:solidFill>
                <a:schemeClr val="bg1"/>
              </a:solidFill>
              <a:latin typeface="微軟正黑體" panose="020B0604030504040204" pitchFamily="34" charset="-120"/>
              <a:ea typeface="微軟正黑體" panose="020B0604030504040204" pitchFamily="34" charset="-120"/>
            </a:endParaRPr>
          </a:p>
          <a:p>
            <a:pPr lvl="1"/>
            <a:r>
              <a:rPr lang="en-US" altLang="zh-TW" sz="3600" dirty="0" smtClean="0">
                <a:solidFill>
                  <a:schemeClr val="bg1"/>
                </a:solidFill>
                <a:latin typeface="微軟正黑體" panose="020B0604030504040204" pitchFamily="34" charset="-120"/>
                <a:ea typeface="微軟正黑體" panose="020B0604030504040204" pitchFamily="34" charset="-120"/>
              </a:rPr>
              <a:t>}</a:t>
            </a:r>
            <a:endParaRPr lang="zh-TW" altLang="en-US" sz="3600"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74751943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If</a:t>
            </a:r>
            <a:r>
              <a:rPr lang="zh-TW" altLang="en-US" dirty="0"/>
              <a:t> 判斷</a:t>
            </a:r>
            <a:r>
              <a:rPr lang="zh-TW" altLang="en-US" dirty="0" smtClean="0"/>
              <a:t>式</a:t>
            </a:r>
            <a:r>
              <a:rPr lang="zh-TW" altLang="en-US" dirty="0"/>
              <a:t>範例</a:t>
            </a:r>
          </a:p>
        </p:txBody>
      </p:sp>
      <p:sp>
        <p:nvSpPr>
          <p:cNvPr id="3" name="內容版面配置區 2"/>
          <p:cNvSpPr>
            <a:spLocks noGrp="1"/>
          </p:cNvSpPr>
          <p:nvPr>
            <p:ph idx="1"/>
          </p:nvPr>
        </p:nvSpPr>
        <p:spPr/>
        <p:txBody>
          <a:bodyPr/>
          <a:lstStyle/>
          <a:p>
            <a:pPr marL="0" indent="0">
              <a:buNone/>
            </a:pPr>
            <a:r>
              <a:rPr lang="en-US" altLang="zh-TW" dirty="0" smtClean="0">
                <a:solidFill>
                  <a:schemeClr val="accent2">
                    <a:lumMod val="75000"/>
                  </a:schemeClr>
                </a:solidFill>
              </a:rPr>
              <a:t>#</a:t>
            </a:r>
            <a:r>
              <a:rPr lang="zh-TW" altLang="en-US" dirty="0" smtClean="0">
                <a:solidFill>
                  <a:schemeClr val="accent2">
                    <a:lumMod val="75000"/>
                  </a:schemeClr>
                </a:solidFill>
              </a:rPr>
              <a:t>判斷大小 </a:t>
            </a:r>
            <a:endParaRPr lang="en-US" altLang="zh-TW" dirty="0" smtClean="0">
              <a:solidFill>
                <a:schemeClr val="accent2">
                  <a:lumMod val="75000"/>
                </a:schemeClr>
              </a:solidFill>
            </a:endParaRPr>
          </a:p>
          <a:p>
            <a:pPr marL="0" indent="0">
              <a:buNone/>
            </a:pPr>
            <a:r>
              <a:rPr lang="en-US" altLang="zh-TW" dirty="0" smtClean="0"/>
              <a:t>a &lt;- 10</a:t>
            </a:r>
          </a:p>
          <a:p>
            <a:pPr marL="0" indent="0">
              <a:buNone/>
            </a:pPr>
            <a:r>
              <a:rPr lang="en-US" altLang="zh-TW" dirty="0" smtClean="0">
                <a:solidFill>
                  <a:schemeClr val="accent2">
                    <a:lumMod val="75000"/>
                  </a:schemeClr>
                </a:solidFill>
              </a:rPr>
              <a:t>if</a:t>
            </a:r>
            <a:r>
              <a:rPr lang="en-US" altLang="zh-TW" dirty="0" smtClean="0"/>
              <a:t> </a:t>
            </a:r>
            <a:r>
              <a:rPr lang="en-US" altLang="zh-TW" dirty="0" smtClean="0">
                <a:solidFill>
                  <a:schemeClr val="accent5"/>
                </a:solidFill>
              </a:rPr>
              <a:t>( </a:t>
            </a:r>
            <a:r>
              <a:rPr lang="en-US" altLang="zh-TW" dirty="0" smtClean="0"/>
              <a:t> a &gt; 15</a:t>
            </a:r>
            <a:r>
              <a:rPr lang="en-US" altLang="zh-TW" dirty="0" smtClean="0">
                <a:solidFill>
                  <a:schemeClr val="accent5"/>
                </a:solidFill>
              </a:rPr>
              <a:t>)</a:t>
            </a:r>
            <a:r>
              <a:rPr lang="en-US" altLang="zh-TW" dirty="0" smtClean="0"/>
              <a:t>   </a:t>
            </a:r>
            <a:r>
              <a:rPr lang="en-US" altLang="zh-TW" dirty="0" smtClean="0">
                <a:solidFill>
                  <a:schemeClr val="accent5"/>
                </a:solidFill>
              </a:rPr>
              <a:t>{</a:t>
            </a:r>
            <a:r>
              <a:rPr lang="en-US" altLang="zh-TW" dirty="0" smtClean="0"/>
              <a:t> </a:t>
            </a:r>
          </a:p>
          <a:p>
            <a:pPr marL="0" indent="0">
              <a:buNone/>
            </a:pPr>
            <a:r>
              <a:rPr lang="en-US" altLang="zh-TW" dirty="0"/>
              <a:t> </a:t>
            </a:r>
            <a:r>
              <a:rPr lang="en-US" altLang="zh-TW" dirty="0" smtClean="0"/>
              <a:t>     print</a:t>
            </a:r>
            <a:r>
              <a:rPr lang="en-US" altLang="zh-TW" dirty="0"/>
              <a:t>("a </a:t>
            </a:r>
            <a:r>
              <a:rPr lang="zh-TW" altLang="en-US" dirty="0" smtClean="0"/>
              <a:t>大於</a:t>
            </a:r>
            <a:r>
              <a:rPr lang="en-US" altLang="zh-TW" dirty="0"/>
              <a:t>15</a:t>
            </a:r>
            <a:r>
              <a:rPr lang="en-US" altLang="zh-TW" dirty="0" smtClean="0"/>
              <a:t>")</a:t>
            </a:r>
          </a:p>
          <a:p>
            <a:pPr marL="0" indent="0">
              <a:buNone/>
            </a:pPr>
            <a:r>
              <a:rPr lang="en-US" altLang="zh-TW" dirty="0" smtClean="0">
                <a:solidFill>
                  <a:schemeClr val="accent5"/>
                </a:solidFill>
              </a:rPr>
              <a:t>}</a:t>
            </a:r>
            <a:r>
              <a:rPr lang="en-US" altLang="zh-TW" dirty="0" smtClean="0">
                <a:solidFill>
                  <a:schemeClr val="accent2">
                    <a:lumMod val="75000"/>
                  </a:schemeClr>
                </a:solidFill>
              </a:rPr>
              <a:t>else</a:t>
            </a:r>
            <a:r>
              <a:rPr lang="en-US" altLang="zh-TW" dirty="0" smtClean="0">
                <a:solidFill>
                  <a:schemeClr val="accent5"/>
                </a:solidFill>
              </a:rPr>
              <a:t>{</a:t>
            </a:r>
          </a:p>
          <a:p>
            <a:pPr marL="0" indent="0">
              <a:buNone/>
            </a:pPr>
            <a:r>
              <a:rPr lang="en-US" altLang="zh-TW" dirty="0" smtClean="0">
                <a:solidFill>
                  <a:schemeClr val="accent5"/>
                </a:solidFill>
              </a:rPr>
              <a:t>      </a:t>
            </a:r>
            <a:r>
              <a:rPr lang="en-US" altLang="zh-TW" dirty="0"/>
              <a:t>print</a:t>
            </a:r>
            <a:r>
              <a:rPr lang="en-US" altLang="zh-TW" dirty="0" smtClean="0"/>
              <a:t>(“a</a:t>
            </a:r>
            <a:r>
              <a:rPr lang="zh-TW" altLang="en-US" dirty="0"/>
              <a:t>沒有大於</a:t>
            </a:r>
            <a:r>
              <a:rPr lang="en-US" altLang="zh-TW" dirty="0"/>
              <a:t>15 </a:t>
            </a:r>
            <a:r>
              <a:rPr lang="en-US" altLang="zh-TW" dirty="0" smtClean="0"/>
              <a:t>")</a:t>
            </a:r>
            <a:endParaRPr lang="en-US" altLang="zh-TW" dirty="0">
              <a:solidFill>
                <a:schemeClr val="accent5"/>
              </a:solidFill>
            </a:endParaRPr>
          </a:p>
          <a:p>
            <a:pPr marL="0" indent="0">
              <a:buNone/>
            </a:pPr>
            <a:r>
              <a:rPr lang="en-US" altLang="zh-TW" dirty="0" smtClean="0">
                <a:solidFill>
                  <a:schemeClr val="accent5"/>
                </a:solidFill>
              </a:rPr>
              <a:t>} </a:t>
            </a:r>
            <a:endParaRPr lang="zh-TW" altLang="en-US" dirty="0" smtClean="0">
              <a:solidFill>
                <a:schemeClr val="accent5"/>
              </a:solidFill>
            </a:endParaRPr>
          </a:p>
          <a:p>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67</a:t>
            </a:fld>
            <a:endParaRPr lang="zh-TW" altLang="en-US"/>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6249" y="2389766"/>
            <a:ext cx="4483587" cy="2989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421739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For</a:t>
            </a:r>
            <a:r>
              <a:rPr lang="zh-TW" altLang="en-US" dirty="0" smtClean="0"/>
              <a:t> 迴圈</a:t>
            </a:r>
            <a:endParaRPr lang="zh-TW" altLang="en-US" dirty="0"/>
          </a:p>
        </p:txBody>
      </p:sp>
      <p:sp>
        <p:nvSpPr>
          <p:cNvPr id="3" name="內容版面配置區 2"/>
          <p:cNvSpPr>
            <a:spLocks noGrp="1"/>
          </p:cNvSpPr>
          <p:nvPr>
            <p:ph idx="1"/>
          </p:nvPr>
        </p:nvSpPr>
        <p:spPr/>
        <p:txBody>
          <a:bodyPr>
            <a:normAutofit/>
          </a:bodyPr>
          <a:lstStyle/>
          <a:p>
            <a:pPr marL="0" indent="0">
              <a:buNone/>
            </a:pPr>
            <a:r>
              <a:rPr lang="zh-TW" altLang="en-US" sz="4000" dirty="0" smtClean="0"/>
              <a:t>格式 </a:t>
            </a:r>
            <a:r>
              <a:rPr lang="en-US" altLang="zh-TW" sz="4000" dirty="0" smtClean="0"/>
              <a:t>:</a:t>
            </a:r>
          </a:p>
          <a:p>
            <a:pPr marL="0" indent="0">
              <a:buNone/>
            </a:pPr>
            <a:endParaRPr lang="en-US" altLang="zh-TW" sz="4000" dirty="0" smtClean="0"/>
          </a:p>
        </p:txBody>
      </p:sp>
      <p:sp>
        <p:nvSpPr>
          <p:cNvPr id="4" name="投影片編號版面配置區 3"/>
          <p:cNvSpPr>
            <a:spLocks noGrp="1"/>
          </p:cNvSpPr>
          <p:nvPr>
            <p:ph type="sldNum" sz="quarter" idx="12"/>
          </p:nvPr>
        </p:nvSpPr>
        <p:spPr/>
        <p:txBody>
          <a:bodyPr>
            <a:normAutofit/>
          </a:bodyPr>
          <a:lstStyle/>
          <a:p>
            <a:fld id="{0105A47A-F4FC-4E73-B27A-4B82A4F18EF2}" type="slidenum">
              <a:rPr lang="zh-TW" altLang="en-US" smtClean="0"/>
              <a:pPr/>
              <a:t>68</a:t>
            </a:fld>
            <a:endParaRPr lang="zh-TW" altLang="en-US"/>
          </a:p>
        </p:txBody>
      </p:sp>
      <p:sp>
        <p:nvSpPr>
          <p:cNvPr id="5" name="文字方塊 4"/>
          <p:cNvSpPr txBox="1"/>
          <p:nvPr/>
        </p:nvSpPr>
        <p:spPr>
          <a:xfrm>
            <a:off x="969818" y="2847132"/>
            <a:ext cx="10030691" cy="2394841"/>
          </a:xfrm>
          <a:prstGeom prst="rect">
            <a:avLst/>
          </a:prstGeom>
          <a:solidFill>
            <a:schemeClr val="tx1">
              <a:lumMod val="85000"/>
              <a:lumOff val="15000"/>
            </a:schemeClr>
          </a:solidFill>
          <a:ln>
            <a:noFill/>
          </a:ln>
        </p:spPr>
        <p:txBody>
          <a:bodyPr wrap="square" lIns="180000" tIns="180000" rIns="180000" bIns="180000" rtlCol="0">
            <a:spAutoFit/>
          </a:bodyPr>
          <a:lstStyle/>
          <a:p>
            <a:pPr lvl="1"/>
            <a:r>
              <a:rPr lang="en-US" altLang="zh-TW" sz="4400" dirty="0">
                <a:solidFill>
                  <a:schemeClr val="bg1"/>
                </a:solidFill>
                <a:latin typeface="微軟正黑體" panose="020B0604030504040204" pitchFamily="34" charset="-120"/>
                <a:ea typeface="微軟正黑體" panose="020B0604030504040204" pitchFamily="34" charset="-120"/>
              </a:rPr>
              <a:t>for (  </a:t>
            </a:r>
            <a:r>
              <a:rPr lang="zh-TW" altLang="en-US" sz="4400" dirty="0">
                <a:solidFill>
                  <a:schemeClr val="accent2">
                    <a:lumMod val="75000"/>
                  </a:schemeClr>
                </a:solidFill>
                <a:latin typeface="微軟正黑體" panose="020B0604030504040204" pitchFamily="34" charset="-120"/>
                <a:ea typeface="微軟正黑體" panose="020B0604030504040204" pitchFamily="34" charset="-120"/>
              </a:rPr>
              <a:t>自訂變數</a:t>
            </a:r>
            <a:r>
              <a:rPr lang="en-US" altLang="zh-TW" sz="4400" dirty="0">
                <a:latin typeface="微軟正黑體" panose="020B0604030504040204" pitchFamily="34" charset="-120"/>
                <a:ea typeface="微軟正黑體" panose="020B0604030504040204" pitchFamily="34" charset="-120"/>
              </a:rPr>
              <a:t> </a:t>
            </a:r>
            <a:r>
              <a:rPr lang="zh-TW" altLang="en-US" sz="4400" dirty="0">
                <a:latin typeface="微軟正黑體" panose="020B0604030504040204" pitchFamily="34" charset="-120"/>
                <a:ea typeface="微軟正黑體" panose="020B0604030504040204" pitchFamily="34" charset="-120"/>
              </a:rPr>
              <a:t> </a:t>
            </a:r>
            <a:r>
              <a:rPr lang="en-US" altLang="zh-TW" sz="4400" dirty="0">
                <a:solidFill>
                  <a:schemeClr val="bg1"/>
                </a:solidFill>
                <a:latin typeface="微軟正黑體" panose="020B0604030504040204" pitchFamily="34" charset="-120"/>
                <a:ea typeface="微軟正黑體" panose="020B0604030504040204" pitchFamily="34" charset="-120"/>
              </a:rPr>
              <a:t>in</a:t>
            </a:r>
            <a:r>
              <a:rPr lang="en-US" altLang="zh-TW" sz="4400" dirty="0">
                <a:latin typeface="微軟正黑體" panose="020B0604030504040204" pitchFamily="34" charset="-120"/>
                <a:ea typeface="微軟正黑體" panose="020B0604030504040204" pitchFamily="34" charset="-120"/>
              </a:rPr>
              <a:t> </a:t>
            </a:r>
            <a:r>
              <a:rPr lang="zh-TW" altLang="en-US" sz="4400" dirty="0">
                <a:latin typeface="微軟正黑體" panose="020B0604030504040204" pitchFamily="34" charset="-120"/>
                <a:ea typeface="微軟正黑體" panose="020B0604030504040204" pitchFamily="34" charset="-120"/>
              </a:rPr>
              <a:t> </a:t>
            </a:r>
            <a:r>
              <a:rPr lang="zh-TW" altLang="en-US" sz="4400" dirty="0">
                <a:solidFill>
                  <a:schemeClr val="accent2">
                    <a:lumMod val="75000"/>
                  </a:schemeClr>
                </a:solidFill>
                <a:latin typeface="微軟正黑體" panose="020B0604030504040204" pitchFamily="34" charset="-120"/>
                <a:ea typeface="微軟正黑體" panose="020B0604030504040204" pitchFamily="34" charset="-120"/>
              </a:rPr>
              <a:t>變數範圍</a:t>
            </a:r>
            <a:r>
              <a:rPr lang="zh-TW" altLang="en-US" sz="4400" dirty="0">
                <a:latin typeface="微軟正黑體" panose="020B0604030504040204" pitchFamily="34" charset="-120"/>
                <a:ea typeface="微軟正黑體" panose="020B0604030504040204" pitchFamily="34" charset="-120"/>
              </a:rPr>
              <a:t> </a:t>
            </a:r>
            <a:r>
              <a:rPr lang="en-US" altLang="zh-TW" sz="4400" dirty="0">
                <a:solidFill>
                  <a:schemeClr val="bg1"/>
                </a:solidFill>
                <a:latin typeface="微軟正黑體" panose="020B0604030504040204" pitchFamily="34" charset="-120"/>
                <a:ea typeface="微軟正黑體" panose="020B0604030504040204" pitchFamily="34" charset="-120"/>
              </a:rPr>
              <a:t>) { </a:t>
            </a:r>
          </a:p>
          <a:p>
            <a:pPr lvl="1"/>
            <a:r>
              <a:rPr lang="en-US" altLang="zh-TW" sz="4400" dirty="0">
                <a:latin typeface="微軟正黑體" panose="020B0604030504040204" pitchFamily="34" charset="-120"/>
                <a:ea typeface="微軟正黑體" panose="020B0604030504040204" pitchFamily="34" charset="-120"/>
              </a:rPr>
              <a:t>	</a:t>
            </a:r>
            <a:r>
              <a:rPr lang="en-US" altLang="zh-TW" sz="4400" dirty="0" smtClean="0">
                <a:latin typeface="微軟正黑體" panose="020B0604030504040204" pitchFamily="34" charset="-120"/>
                <a:ea typeface="微軟正黑體" panose="020B0604030504040204" pitchFamily="34" charset="-120"/>
              </a:rPr>
              <a:t>	</a:t>
            </a:r>
            <a:r>
              <a:rPr lang="zh-TW" altLang="en-US" sz="4400" dirty="0" smtClean="0">
                <a:solidFill>
                  <a:schemeClr val="accent2">
                    <a:lumMod val="75000"/>
                  </a:schemeClr>
                </a:solidFill>
                <a:latin typeface="微軟正黑體" panose="020B0604030504040204" pitchFamily="34" charset="-120"/>
                <a:ea typeface="微軟正黑體" panose="020B0604030504040204" pitchFamily="34" charset="-120"/>
              </a:rPr>
              <a:t>執行</a:t>
            </a:r>
            <a:r>
              <a:rPr lang="zh-TW" altLang="en-US" sz="4400" dirty="0">
                <a:solidFill>
                  <a:schemeClr val="accent2">
                    <a:lumMod val="75000"/>
                  </a:schemeClr>
                </a:solidFill>
                <a:latin typeface="微軟正黑體" panose="020B0604030504040204" pitchFamily="34" charset="-120"/>
                <a:ea typeface="微軟正黑體" panose="020B0604030504040204" pitchFamily="34" charset="-120"/>
              </a:rPr>
              <a:t>程式</a:t>
            </a:r>
            <a:r>
              <a:rPr lang="en-US" altLang="zh-TW" sz="4400" dirty="0">
                <a:latin typeface="微軟正黑體" panose="020B0604030504040204" pitchFamily="34" charset="-120"/>
                <a:ea typeface="微軟正黑體" panose="020B0604030504040204" pitchFamily="34" charset="-120"/>
              </a:rPr>
              <a:t>	</a:t>
            </a:r>
          </a:p>
          <a:p>
            <a:pPr lvl="1"/>
            <a:r>
              <a:rPr lang="en-US" altLang="zh-TW" sz="4400" dirty="0">
                <a:solidFill>
                  <a:schemeClr val="bg1"/>
                </a:solidFill>
                <a:latin typeface="微軟正黑體" panose="020B0604030504040204" pitchFamily="34" charset="-120"/>
                <a:ea typeface="微軟正黑體" panose="020B0604030504040204" pitchFamily="34" charset="-120"/>
              </a:rPr>
              <a:t>}</a:t>
            </a:r>
            <a:r>
              <a:rPr lang="en-US" altLang="zh-TW" sz="4400" dirty="0">
                <a:latin typeface="微軟正黑體" panose="020B0604030504040204" pitchFamily="34" charset="-120"/>
                <a:ea typeface="微軟正黑體" panose="020B0604030504040204" pitchFamily="34" charset="-120"/>
              </a:rPr>
              <a:t> </a:t>
            </a:r>
            <a:endParaRPr lang="zh-TW" altLang="en-US" sz="4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406249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For</a:t>
            </a:r>
            <a:r>
              <a:rPr lang="zh-TW" altLang="en-US" dirty="0" smtClean="0"/>
              <a:t> 迴圈 範例</a:t>
            </a:r>
            <a:endParaRPr lang="zh-TW" altLang="en-US" dirty="0"/>
          </a:p>
        </p:txBody>
      </p:sp>
      <p:sp>
        <p:nvSpPr>
          <p:cNvPr id="3" name="內容版面配置區 2"/>
          <p:cNvSpPr>
            <a:spLocks noGrp="1"/>
          </p:cNvSpPr>
          <p:nvPr>
            <p:ph idx="1"/>
          </p:nvPr>
        </p:nvSpPr>
        <p:spPr/>
        <p:txBody>
          <a:bodyPr/>
          <a:lstStyle/>
          <a:p>
            <a:pPr marL="0" indent="0">
              <a:buNone/>
            </a:pPr>
            <a:r>
              <a:rPr lang="en-US" altLang="zh-TW" sz="3600" dirty="0" smtClean="0">
                <a:solidFill>
                  <a:schemeClr val="accent2">
                    <a:lumMod val="75000"/>
                  </a:schemeClr>
                </a:solidFill>
              </a:rPr>
              <a:t>#</a:t>
            </a:r>
            <a:r>
              <a:rPr lang="zh-TW" altLang="en-US" sz="3600" dirty="0" smtClean="0">
                <a:solidFill>
                  <a:schemeClr val="accent2">
                    <a:lumMod val="75000"/>
                  </a:schemeClr>
                </a:solidFill>
              </a:rPr>
              <a:t> </a:t>
            </a:r>
            <a:r>
              <a:rPr lang="en-US" altLang="zh-TW" sz="3600" dirty="0" smtClean="0">
                <a:solidFill>
                  <a:schemeClr val="accent2">
                    <a:lumMod val="75000"/>
                  </a:schemeClr>
                </a:solidFill>
              </a:rPr>
              <a:t>for </a:t>
            </a:r>
            <a:r>
              <a:rPr lang="zh-TW" altLang="en-US" sz="3600" dirty="0" smtClean="0">
                <a:solidFill>
                  <a:schemeClr val="accent2">
                    <a:lumMod val="75000"/>
                  </a:schemeClr>
                </a:solidFill>
              </a:rPr>
              <a:t>列舉</a:t>
            </a:r>
            <a:r>
              <a:rPr lang="en-US" altLang="zh-TW" sz="3600" dirty="0" err="1">
                <a:solidFill>
                  <a:schemeClr val="accent2">
                    <a:lumMod val="75000"/>
                  </a:schemeClr>
                </a:solidFill>
              </a:rPr>
              <a:t>i</a:t>
            </a:r>
            <a:r>
              <a:rPr lang="zh-TW" altLang="en-US" sz="3600" dirty="0">
                <a:solidFill>
                  <a:schemeClr val="accent2">
                    <a:lumMod val="75000"/>
                  </a:schemeClr>
                </a:solidFill>
              </a:rPr>
              <a:t>從</a:t>
            </a:r>
            <a:r>
              <a:rPr lang="en-US" altLang="zh-TW" sz="3600" dirty="0">
                <a:solidFill>
                  <a:schemeClr val="accent2">
                    <a:lumMod val="75000"/>
                  </a:schemeClr>
                </a:solidFill>
              </a:rPr>
              <a:t>1</a:t>
            </a:r>
            <a:r>
              <a:rPr lang="zh-TW" altLang="en-US" sz="3600" dirty="0">
                <a:solidFill>
                  <a:schemeClr val="accent2">
                    <a:lumMod val="75000"/>
                  </a:schemeClr>
                </a:solidFill>
              </a:rPr>
              <a:t>到</a:t>
            </a:r>
            <a:r>
              <a:rPr lang="en-US" altLang="zh-TW" sz="3600" dirty="0">
                <a:solidFill>
                  <a:schemeClr val="accent2">
                    <a:lumMod val="75000"/>
                  </a:schemeClr>
                </a:solidFill>
              </a:rPr>
              <a:t>7 </a:t>
            </a:r>
            <a:endParaRPr lang="en-US" altLang="zh-TW" sz="3600" dirty="0" smtClean="0">
              <a:solidFill>
                <a:schemeClr val="accent2">
                  <a:lumMod val="75000"/>
                </a:schemeClr>
              </a:solidFill>
            </a:endParaRPr>
          </a:p>
          <a:p>
            <a:pPr marL="0" indent="0">
              <a:buNone/>
            </a:pPr>
            <a:endParaRPr lang="en-US" altLang="zh-TW" dirty="0" smtClean="0"/>
          </a:p>
          <a:p>
            <a:pPr marL="0" indent="0">
              <a:buNone/>
            </a:pPr>
            <a:r>
              <a:rPr lang="en-US" altLang="zh-TW" sz="3600" dirty="0" smtClean="0">
                <a:solidFill>
                  <a:schemeClr val="accent2">
                    <a:lumMod val="75000"/>
                  </a:schemeClr>
                </a:solidFill>
              </a:rPr>
              <a:t>for</a:t>
            </a:r>
            <a:r>
              <a:rPr lang="en-US" altLang="zh-TW" sz="3600" dirty="0" smtClean="0"/>
              <a:t> </a:t>
            </a:r>
            <a:r>
              <a:rPr lang="en-US" altLang="zh-TW" sz="3600" dirty="0" smtClean="0">
                <a:solidFill>
                  <a:schemeClr val="accent5"/>
                </a:solidFill>
              </a:rPr>
              <a:t>( </a:t>
            </a:r>
            <a:r>
              <a:rPr lang="en-US" altLang="zh-TW" sz="3600" dirty="0" smtClean="0"/>
              <a:t> </a:t>
            </a:r>
            <a:r>
              <a:rPr lang="en-US" altLang="zh-TW" sz="3600" dirty="0" err="1" smtClean="0"/>
              <a:t>i</a:t>
            </a:r>
            <a:r>
              <a:rPr lang="en-US" altLang="zh-TW" sz="3600" dirty="0" smtClean="0"/>
              <a:t>  </a:t>
            </a:r>
            <a:r>
              <a:rPr lang="en-US" altLang="zh-TW" sz="3600" dirty="0" smtClean="0">
                <a:solidFill>
                  <a:schemeClr val="accent2">
                    <a:lumMod val="75000"/>
                  </a:schemeClr>
                </a:solidFill>
              </a:rPr>
              <a:t>in</a:t>
            </a:r>
            <a:r>
              <a:rPr lang="en-US" altLang="zh-TW" sz="3600" dirty="0" smtClean="0"/>
              <a:t>  </a:t>
            </a:r>
            <a:r>
              <a:rPr lang="en-US" altLang="zh-TW" sz="3600" dirty="0" smtClean="0">
                <a:solidFill>
                  <a:schemeClr val="accent5"/>
                </a:solidFill>
              </a:rPr>
              <a:t>1:7</a:t>
            </a:r>
            <a:r>
              <a:rPr lang="en-US" altLang="zh-TW" sz="3600" dirty="0" smtClean="0"/>
              <a:t>  </a:t>
            </a:r>
            <a:r>
              <a:rPr lang="en-US" altLang="zh-TW" sz="3600" dirty="0" smtClean="0">
                <a:solidFill>
                  <a:schemeClr val="accent5"/>
                </a:solidFill>
              </a:rPr>
              <a:t>)</a:t>
            </a:r>
            <a:r>
              <a:rPr lang="en-US" altLang="zh-TW" sz="3600" dirty="0" smtClean="0"/>
              <a:t>   </a:t>
            </a:r>
            <a:r>
              <a:rPr lang="en-US" altLang="zh-TW" sz="3600" dirty="0" smtClean="0">
                <a:solidFill>
                  <a:schemeClr val="accent5"/>
                </a:solidFill>
              </a:rPr>
              <a:t>{</a:t>
            </a:r>
            <a:r>
              <a:rPr lang="en-US" altLang="zh-TW" sz="3600" dirty="0" smtClean="0"/>
              <a:t> </a:t>
            </a:r>
            <a:endParaRPr lang="en-US" altLang="zh-TW" sz="3600" dirty="0"/>
          </a:p>
          <a:p>
            <a:pPr marL="0" indent="0">
              <a:buNone/>
            </a:pPr>
            <a:r>
              <a:rPr lang="en-US" altLang="zh-TW" sz="3600" dirty="0"/>
              <a:t>	p</a:t>
            </a:r>
            <a:r>
              <a:rPr lang="en-US" altLang="zh-TW" sz="3600" dirty="0" smtClean="0"/>
              <a:t>rint</a:t>
            </a:r>
            <a:r>
              <a:rPr lang="en-US" altLang="zh-TW" sz="3600" dirty="0" smtClean="0">
                <a:solidFill>
                  <a:schemeClr val="accent5"/>
                </a:solidFill>
              </a:rPr>
              <a:t>(</a:t>
            </a:r>
            <a:r>
              <a:rPr lang="en-US" altLang="zh-TW" sz="3600" dirty="0" smtClean="0"/>
              <a:t> </a:t>
            </a:r>
            <a:r>
              <a:rPr lang="en-US" altLang="zh-TW" sz="3600" dirty="0" err="1" smtClean="0"/>
              <a:t>i</a:t>
            </a:r>
            <a:r>
              <a:rPr lang="en-US" altLang="zh-TW" sz="3600" dirty="0" smtClean="0"/>
              <a:t> </a:t>
            </a:r>
            <a:r>
              <a:rPr lang="en-US" altLang="zh-TW" sz="3600" dirty="0" smtClean="0">
                <a:solidFill>
                  <a:schemeClr val="accent5"/>
                </a:solidFill>
              </a:rPr>
              <a:t>)</a:t>
            </a:r>
          </a:p>
          <a:p>
            <a:pPr marL="0" indent="0">
              <a:buNone/>
            </a:pPr>
            <a:r>
              <a:rPr lang="en-US" altLang="zh-TW" sz="3600" dirty="0" smtClean="0">
                <a:solidFill>
                  <a:schemeClr val="accent5"/>
                </a:solidFill>
              </a:rPr>
              <a:t>} </a:t>
            </a:r>
            <a:endParaRPr lang="zh-TW" altLang="en-US" sz="3600" dirty="0">
              <a:solidFill>
                <a:schemeClr val="accent5"/>
              </a:solidFill>
            </a:endParaRPr>
          </a:p>
          <a:p>
            <a:endParaRPr lang="zh-TW" altLang="en-US" dirty="0"/>
          </a:p>
        </p:txBody>
      </p:sp>
      <p:sp>
        <p:nvSpPr>
          <p:cNvPr id="4" name="投影片編號版面配置區 3"/>
          <p:cNvSpPr>
            <a:spLocks noGrp="1"/>
          </p:cNvSpPr>
          <p:nvPr>
            <p:ph type="sldNum" sz="quarter" idx="12"/>
          </p:nvPr>
        </p:nvSpPr>
        <p:spPr/>
        <p:txBody>
          <a:bodyPr/>
          <a:lstStyle/>
          <a:p>
            <a:fld id="{0105A47A-F4FC-4E73-B27A-4B82A4F18EF2}" type="slidenum">
              <a:rPr lang="zh-TW" altLang="en-US" smtClean="0"/>
              <a:pPr/>
              <a:t>69</a:t>
            </a:fld>
            <a:endParaRPr lang="zh-TW" altLang="en-US"/>
          </a:p>
        </p:txBody>
      </p:sp>
      <p:sp>
        <p:nvSpPr>
          <p:cNvPr id="7" name="矩形 6"/>
          <p:cNvSpPr/>
          <p:nvPr/>
        </p:nvSpPr>
        <p:spPr>
          <a:xfrm>
            <a:off x="6362163" y="1775758"/>
            <a:ext cx="4222710" cy="4401205"/>
          </a:xfrm>
          <a:prstGeom prst="rect">
            <a:avLst/>
          </a:prstGeom>
          <a:solidFill>
            <a:srgbClr val="323232"/>
          </a:solidFill>
        </p:spPr>
        <p:txBody>
          <a:bodyPr wrap="square">
            <a:spAutoFit/>
          </a:bodyPr>
          <a:lstStyle/>
          <a:p>
            <a:r>
              <a:rPr lang="en-US" altLang="zh-TW" sz="2800" dirty="0">
                <a:solidFill>
                  <a:schemeClr val="accent2">
                    <a:lumMod val="75000"/>
                  </a:schemeClr>
                </a:solidFill>
              </a:rPr>
              <a:t>&gt; </a:t>
            </a:r>
            <a:r>
              <a:rPr lang="en-US" altLang="zh-TW" sz="2800" dirty="0" smtClean="0">
                <a:solidFill>
                  <a:schemeClr val="accent2">
                    <a:lumMod val="75000"/>
                  </a:schemeClr>
                </a:solidFill>
              </a:rPr>
              <a:t>  for  </a:t>
            </a:r>
            <a:r>
              <a:rPr lang="en-US" altLang="zh-TW" sz="2800" dirty="0">
                <a:solidFill>
                  <a:schemeClr val="accent2">
                    <a:lumMod val="75000"/>
                  </a:schemeClr>
                </a:solidFill>
              </a:rPr>
              <a:t>(  </a:t>
            </a:r>
            <a:r>
              <a:rPr lang="en-US" altLang="zh-TW" sz="2800" dirty="0" err="1">
                <a:solidFill>
                  <a:schemeClr val="accent2">
                    <a:lumMod val="75000"/>
                  </a:schemeClr>
                </a:solidFill>
              </a:rPr>
              <a:t>i</a:t>
            </a:r>
            <a:r>
              <a:rPr lang="en-US" altLang="zh-TW" sz="2800" dirty="0">
                <a:solidFill>
                  <a:schemeClr val="accent2">
                    <a:lumMod val="75000"/>
                  </a:schemeClr>
                </a:solidFill>
              </a:rPr>
              <a:t>  in  1:7  )   </a:t>
            </a:r>
            <a:r>
              <a:rPr lang="en-US" altLang="zh-TW" sz="2800" dirty="0" smtClean="0">
                <a:solidFill>
                  <a:schemeClr val="accent2">
                    <a:lumMod val="75000"/>
                  </a:schemeClr>
                </a:solidFill>
              </a:rPr>
              <a:t> { </a:t>
            </a:r>
            <a:endParaRPr lang="en-US" altLang="zh-TW" sz="2800" dirty="0">
              <a:solidFill>
                <a:schemeClr val="accent2">
                  <a:lumMod val="75000"/>
                </a:schemeClr>
              </a:solidFill>
            </a:endParaRPr>
          </a:p>
          <a:p>
            <a:r>
              <a:rPr lang="en-US" altLang="zh-TW" sz="2800" dirty="0">
                <a:solidFill>
                  <a:schemeClr val="accent2">
                    <a:lumMod val="75000"/>
                  </a:schemeClr>
                </a:solidFill>
              </a:rPr>
              <a:t>+   </a:t>
            </a:r>
            <a:r>
              <a:rPr lang="en-US" altLang="zh-TW" sz="2800" dirty="0" smtClean="0">
                <a:solidFill>
                  <a:schemeClr val="accent2">
                    <a:lumMod val="75000"/>
                  </a:schemeClr>
                </a:solidFill>
              </a:rPr>
              <a:t>  print</a:t>
            </a:r>
            <a:r>
              <a:rPr lang="en-US" altLang="zh-TW" sz="2800" dirty="0">
                <a:solidFill>
                  <a:schemeClr val="accent2">
                    <a:lumMod val="75000"/>
                  </a:schemeClr>
                </a:solidFill>
              </a:rPr>
              <a:t>( </a:t>
            </a:r>
            <a:r>
              <a:rPr lang="en-US" altLang="zh-TW" sz="2800" dirty="0" err="1">
                <a:solidFill>
                  <a:schemeClr val="accent2">
                    <a:lumMod val="75000"/>
                  </a:schemeClr>
                </a:solidFill>
              </a:rPr>
              <a:t>i</a:t>
            </a:r>
            <a:r>
              <a:rPr lang="en-US" altLang="zh-TW" sz="2800" dirty="0">
                <a:solidFill>
                  <a:schemeClr val="accent2">
                    <a:lumMod val="75000"/>
                  </a:schemeClr>
                </a:solidFill>
              </a:rPr>
              <a:t> )</a:t>
            </a:r>
          </a:p>
          <a:p>
            <a:r>
              <a:rPr lang="en-US" altLang="zh-TW" sz="2800" dirty="0">
                <a:solidFill>
                  <a:schemeClr val="accent2">
                    <a:lumMod val="75000"/>
                  </a:schemeClr>
                </a:solidFill>
              </a:rPr>
              <a:t>+ </a:t>
            </a:r>
            <a:r>
              <a:rPr lang="en-US" altLang="zh-TW" sz="2800" dirty="0" smtClean="0">
                <a:solidFill>
                  <a:schemeClr val="accent2">
                    <a:lumMod val="75000"/>
                  </a:schemeClr>
                </a:solidFill>
              </a:rPr>
              <a:t>  }</a:t>
            </a:r>
            <a:endParaRPr lang="en-US" altLang="zh-TW" sz="2800" dirty="0">
              <a:solidFill>
                <a:schemeClr val="accent2">
                  <a:lumMod val="75000"/>
                </a:schemeClr>
              </a:solidFill>
            </a:endParaRPr>
          </a:p>
          <a:p>
            <a:r>
              <a:rPr lang="en-US" altLang="zh-TW" sz="2800" dirty="0">
                <a:solidFill>
                  <a:schemeClr val="bg1"/>
                </a:solidFill>
              </a:rPr>
              <a:t>[1] 1</a:t>
            </a:r>
          </a:p>
          <a:p>
            <a:r>
              <a:rPr lang="en-US" altLang="zh-TW" sz="2800" dirty="0">
                <a:solidFill>
                  <a:schemeClr val="bg1"/>
                </a:solidFill>
              </a:rPr>
              <a:t>[1] 2</a:t>
            </a:r>
          </a:p>
          <a:p>
            <a:r>
              <a:rPr lang="en-US" altLang="zh-TW" sz="2800" dirty="0">
                <a:solidFill>
                  <a:schemeClr val="bg1"/>
                </a:solidFill>
              </a:rPr>
              <a:t>[1] 3</a:t>
            </a:r>
          </a:p>
          <a:p>
            <a:r>
              <a:rPr lang="en-US" altLang="zh-TW" sz="2800" dirty="0">
                <a:solidFill>
                  <a:schemeClr val="bg1"/>
                </a:solidFill>
              </a:rPr>
              <a:t>[1] 4</a:t>
            </a:r>
          </a:p>
          <a:p>
            <a:r>
              <a:rPr lang="en-US" altLang="zh-TW" sz="2800" dirty="0">
                <a:solidFill>
                  <a:schemeClr val="bg1"/>
                </a:solidFill>
              </a:rPr>
              <a:t>[1] 5</a:t>
            </a:r>
          </a:p>
          <a:p>
            <a:r>
              <a:rPr lang="en-US" altLang="zh-TW" sz="2800" dirty="0">
                <a:solidFill>
                  <a:schemeClr val="bg1"/>
                </a:solidFill>
              </a:rPr>
              <a:t>[1] 6</a:t>
            </a:r>
          </a:p>
          <a:p>
            <a:r>
              <a:rPr lang="en-US" altLang="zh-TW" sz="2800" dirty="0">
                <a:solidFill>
                  <a:schemeClr val="bg1"/>
                </a:solidFill>
              </a:rPr>
              <a:t>[1] 7</a:t>
            </a:r>
            <a:endParaRPr lang="zh-TW" altLang="en-US" sz="2800" dirty="0">
              <a:solidFill>
                <a:schemeClr val="bg1"/>
              </a:solidFill>
            </a:endParaRPr>
          </a:p>
        </p:txBody>
      </p:sp>
    </p:spTree>
    <p:extLst>
      <p:ext uri="{BB962C8B-B14F-4D97-AF65-F5344CB8AC3E}">
        <p14:creationId xmlns:p14="http://schemas.microsoft.com/office/powerpoint/2010/main" val="6393665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TW" altLang="en-US" dirty="0">
                <a:solidFill>
                  <a:srgbClr val="3333FF"/>
                </a:solidFill>
              </a:rPr>
              <a:t>課程相關事項</a:t>
            </a:r>
          </a:p>
        </p:txBody>
      </p:sp>
      <p:sp>
        <p:nvSpPr>
          <p:cNvPr id="3" name="Content Placeholder 2"/>
          <p:cNvSpPr>
            <a:spLocks noGrp="1"/>
          </p:cNvSpPr>
          <p:nvPr>
            <p:ph idx="1"/>
          </p:nvPr>
        </p:nvSpPr>
        <p:spPr/>
        <p:txBody>
          <a:bodyPr/>
          <a:lstStyle/>
          <a:p>
            <a:r>
              <a:rPr lang="zh-TW" altLang="en-US" dirty="0" smtClean="0">
                <a:latin typeface="Times New Roman" pitchFamily="18" charset="0"/>
                <a:ea typeface="標楷體" panose="03000509000000000000" pitchFamily="65" charset="-120"/>
                <a:cs typeface="Times New Roman" pitchFamily="18" charset="0"/>
              </a:rPr>
              <a:t>這門課可以帶給你</a:t>
            </a:r>
            <a:r>
              <a:rPr lang="zh-TW" altLang="en-US" dirty="0" smtClean="0"/>
              <a:t>：專題、論文、行銷與資料科學的</a:t>
            </a:r>
            <a:r>
              <a:rPr lang="en-US" altLang="zh-TW" dirty="0" smtClean="0"/>
              <a:t>insight</a:t>
            </a:r>
            <a:r>
              <a:rPr lang="zh-TW" altLang="en-US" dirty="0" smtClean="0"/>
              <a:t>、專案作品集</a:t>
            </a:r>
            <a:endParaRPr lang="en-US" altLang="zh-TW" dirty="0" smtClean="0">
              <a:latin typeface="Times New Roman" pitchFamily="18" charset="0"/>
              <a:ea typeface="標楷體" panose="03000509000000000000" pitchFamily="65" charset="-120"/>
              <a:cs typeface="Times New Roman" pitchFamily="18" charset="0"/>
            </a:endParaRPr>
          </a:p>
          <a:p>
            <a:r>
              <a:rPr lang="zh-TW" altLang="en-US" dirty="0" smtClean="0">
                <a:latin typeface="Times New Roman" pitchFamily="18" charset="0"/>
                <a:ea typeface="標楷體" panose="03000509000000000000" pitchFamily="65" charset="-120"/>
                <a:cs typeface="Times New Roman" pitchFamily="18" charset="0"/>
              </a:rPr>
              <a:t>檔案</a:t>
            </a:r>
            <a:r>
              <a:rPr lang="zh-TW" altLang="en-US" dirty="0"/>
              <a:t>：</a:t>
            </a:r>
            <a:r>
              <a:rPr lang="zh-TW" altLang="en-US" dirty="0" smtClean="0">
                <a:latin typeface="Times New Roman" pitchFamily="18" charset="0"/>
                <a:ea typeface="標楷體" panose="03000509000000000000" pitchFamily="65" charset="-120"/>
                <a:cs typeface="Times New Roman" pitchFamily="18" charset="0"/>
              </a:rPr>
              <a:t>完整電子檔與程式碼將於課後提供給同學</a:t>
            </a:r>
            <a:endParaRPr lang="en-US" altLang="zh-TW" dirty="0" smtClean="0">
              <a:latin typeface="Times New Roman" pitchFamily="18" charset="0"/>
              <a:ea typeface="標楷體" panose="03000509000000000000" pitchFamily="65" charset="-120"/>
              <a:cs typeface="Times New Roman" pitchFamily="18" charset="0"/>
            </a:endParaRPr>
          </a:p>
          <a:p>
            <a:r>
              <a:rPr lang="zh-TW" altLang="en-US" dirty="0" smtClean="0">
                <a:latin typeface="Times New Roman" pitchFamily="18" charset="0"/>
                <a:ea typeface="標楷體" panose="03000509000000000000" pitchFamily="65" charset="-120"/>
                <a:cs typeface="Times New Roman" pitchFamily="18" charset="0"/>
              </a:rPr>
              <a:t>課程</a:t>
            </a:r>
            <a:r>
              <a:rPr lang="zh-TW" altLang="en-US" dirty="0" smtClean="0"/>
              <a:t>方向</a:t>
            </a:r>
            <a:r>
              <a:rPr lang="zh-TW" altLang="en-US" dirty="0"/>
              <a:t>：</a:t>
            </a:r>
            <a:r>
              <a:rPr lang="zh-TW" altLang="en-US" dirty="0" smtClean="0">
                <a:latin typeface="Times New Roman" pitchFamily="18" charset="0"/>
                <a:ea typeface="標楷體" panose="03000509000000000000" pitchFamily="65" charset="-120"/>
                <a:cs typeface="Times New Roman" pitchFamily="18" charset="0"/>
              </a:rPr>
              <a:t>將以</a:t>
            </a:r>
            <a:r>
              <a:rPr lang="zh-TW" altLang="en-US" dirty="0" smtClean="0"/>
              <a:t>「文字探勘」 </a:t>
            </a:r>
            <a:r>
              <a:rPr lang="en-US" altLang="zh-TW" dirty="0" smtClean="0"/>
              <a:t>+</a:t>
            </a:r>
            <a:r>
              <a:rPr lang="zh-TW" altLang="en-US" dirty="0" smtClean="0"/>
              <a:t>「行銷資料科學」為主</a:t>
            </a:r>
            <a:endParaRPr lang="en-US" altLang="zh-TW" dirty="0" smtClean="0"/>
          </a:p>
          <a:p>
            <a:r>
              <a:rPr lang="zh-TW" altLang="en-US" dirty="0"/>
              <a:t>課程</a:t>
            </a:r>
            <a:r>
              <a:rPr lang="zh-TW" altLang="en-US" dirty="0" smtClean="0"/>
              <a:t>語言：</a:t>
            </a:r>
            <a:r>
              <a:rPr lang="en-US" altLang="zh-TW" dirty="0" smtClean="0"/>
              <a:t>R</a:t>
            </a:r>
            <a:endParaRPr lang="en-US" altLang="zh-TW" dirty="0" smtClean="0">
              <a:latin typeface="Times New Roman" pitchFamily="18" charset="0"/>
              <a:ea typeface="標楷體" panose="03000509000000000000" pitchFamily="65" charset="-120"/>
              <a:cs typeface="Times New Roman" pitchFamily="18" charset="0"/>
            </a:endParaRPr>
          </a:p>
          <a:p>
            <a:r>
              <a:rPr lang="zh-TW" altLang="en-US" dirty="0" smtClean="0">
                <a:latin typeface="Times New Roman" pitchFamily="18" charset="0"/>
                <a:ea typeface="標楷體" panose="03000509000000000000" pitchFamily="65" charset="-120"/>
                <a:cs typeface="Times New Roman" pitchFamily="18" charset="0"/>
              </a:rPr>
              <a:t>作業 ：期末與回家作業皆會以</a:t>
            </a:r>
            <a:r>
              <a:rPr lang="en-US" altLang="zh-TW" dirty="0" err="1" smtClean="0">
                <a:latin typeface="Times New Roman" pitchFamily="18" charset="0"/>
                <a:ea typeface="標楷體" panose="03000509000000000000" pitchFamily="65" charset="-120"/>
                <a:cs typeface="Times New Roman" pitchFamily="18" charset="0"/>
                <a:hlinkClick r:id="rId3"/>
              </a:rPr>
              <a:t>urcosme</a:t>
            </a:r>
            <a:r>
              <a:rPr lang="zh-TW" altLang="en-US" dirty="0" smtClean="0">
                <a:latin typeface="Times New Roman" pitchFamily="18" charset="0"/>
                <a:ea typeface="標楷體" panose="03000509000000000000" pitchFamily="65" charset="-120"/>
                <a:cs typeface="Times New Roman" pitchFamily="18" charset="0"/>
                <a:hlinkClick r:id="rId3"/>
              </a:rPr>
              <a:t>網站</a:t>
            </a:r>
            <a:r>
              <a:rPr lang="zh-TW" altLang="en-US" dirty="0" smtClean="0">
                <a:latin typeface="Times New Roman" pitchFamily="18" charset="0"/>
                <a:ea typeface="標楷體" panose="03000509000000000000" pitchFamily="65" charset="-120"/>
                <a:cs typeface="Times New Roman" pitchFamily="18" charset="0"/>
              </a:rPr>
              <a:t>作為標的</a:t>
            </a:r>
            <a:endParaRPr lang="en-US" altLang="zh-TW" dirty="0" smtClean="0">
              <a:latin typeface="Times New Roman" pitchFamily="18" charset="0"/>
              <a:ea typeface="標楷體" panose="03000509000000000000" pitchFamily="65" charset="-120"/>
              <a:cs typeface="Times New Roman" pitchFamily="18" charset="0"/>
            </a:endParaRPr>
          </a:p>
        </p:txBody>
      </p:sp>
      <p:sp>
        <p:nvSpPr>
          <p:cNvPr id="4" name="Slide Number Placeholder 3"/>
          <p:cNvSpPr>
            <a:spLocks noGrp="1"/>
          </p:cNvSpPr>
          <p:nvPr>
            <p:ph type="sldNum" sz="quarter" idx="12"/>
          </p:nvPr>
        </p:nvSpPr>
        <p:spPr/>
        <p:txBody>
          <a:bodyPr/>
          <a:lstStyle/>
          <a:p>
            <a:fld id="{849DCDFE-E9AF-4D91-9097-CC270D138A40}" type="slidenum">
              <a:rPr lang="zh-TW" altLang="en-US" smtClean="0"/>
              <a:t>7</a:t>
            </a:fld>
            <a:endParaRPr lang="zh-TW" alt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技巧：</a:t>
            </a:r>
            <a:r>
              <a:rPr lang="en-US" altLang="zh-TW" dirty="0" smtClean="0"/>
              <a:t>for </a:t>
            </a:r>
            <a:r>
              <a:rPr lang="zh-TW" altLang="en-US" dirty="0" smtClean="0"/>
              <a:t>迴圈存到 </a:t>
            </a:r>
            <a:r>
              <a:rPr lang="en-US" altLang="zh-TW" dirty="0" err="1" smtClean="0"/>
              <a:t>vactor</a:t>
            </a:r>
            <a:r>
              <a:rPr lang="en-US" altLang="zh-TW" dirty="0" smtClean="0"/>
              <a:t> </a:t>
            </a:r>
            <a:endParaRPr lang="zh-TW" altLang="en-US" dirty="0"/>
          </a:p>
        </p:txBody>
      </p:sp>
      <p:sp>
        <p:nvSpPr>
          <p:cNvPr id="3" name="內容版面配置區 2"/>
          <p:cNvSpPr>
            <a:spLocks noGrp="1"/>
          </p:cNvSpPr>
          <p:nvPr>
            <p:ph idx="1"/>
          </p:nvPr>
        </p:nvSpPr>
        <p:spPr/>
        <p:txBody>
          <a:bodyPr>
            <a:normAutofit/>
          </a:bodyPr>
          <a:lstStyle/>
          <a:p>
            <a:pPr marL="0" indent="0">
              <a:buNone/>
            </a:pPr>
            <a:r>
              <a:rPr lang="en-US" altLang="zh-TW" sz="3200" dirty="0" err="1" smtClean="0"/>
              <a:t>Vactors</a:t>
            </a:r>
            <a:r>
              <a:rPr lang="en-US" altLang="zh-TW" sz="3200" dirty="0" smtClean="0"/>
              <a:t> </a:t>
            </a:r>
            <a:r>
              <a:rPr lang="en-US" altLang="zh-TW" sz="3200" dirty="0" smtClean="0">
                <a:solidFill>
                  <a:schemeClr val="accent5"/>
                </a:solidFill>
              </a:rPr>
              <a:t>&lt;-</a:t>
            </a:r>
            <a:r>
              <a:rPr lang="en-US" altLang="zh-TW" sz="3200" dirty="0" smtClean="0"/>
              <a:t> c</a:t>
            </a:r>
            <a:r>
              <a:rPr lang="en-US" altLang="zh-TW" sz="3200" dirty="0" smtClean="0">
                <a:solidFill>
                  <a:schemeClr val="accent5"/>
                </a:solidFill>
              </a:rPr>
              <a:t>()</a:t>
            </a:r>
          </a:p>
          <a:p>
            <a:pPr marL="0" indent="0">
              <a:buNone/>
            </a:pPr>
            <a:r>
              <a:rPr lang="en-US" altLang="zh-TW" sz="3200" dirty="0" smtClean="0">
                <a:solidFill>
                  <a:schemeClr val="accent2"/>
                </a:solidFill>
              </a:rPr>
              <a:t>for </a:t>
            </a:r>
            <a:r>
              <a:rPr lang="en-US" altLang="zh-TW" sz="3200" dirty="0" smtClean="0">
                <a:solidFill>
                  <a:schemeClr val="accent5"/>
                </a:solidFill>
              </a:rPr>
              <a:t>(</a:t>
            </a:r>
            <a:r>
              <a:rPr lang="en-US" altLang="zh-TW" sz="3200" dirty="0" smtClean="0"/>
              <a:t> x </a:t>
            </a:r>
            <a:r>
              <a:rPr lang="en-US" altLang="zh-TW" sz="3200" dirty="0" smtClean="0">
                <a:solidFill>
                  <a:schemeClr val="accent2"/>
                </a:solidFill>
              </a:rPr>
              <a:t>in</a:t>
            </a:r>
            <a:r>
              <a:rPr lang="en-US" altLang="zh-TW" sz="3200" dirty="0" smtClean="0"/>
              <a:t> </a:t>
            </a:r>
            <a:r>
              <a:rPr lang="en-US" altLang="zh-TW" sz="3200" dirty="0" smtClean="0">
                <a:solidFill>
                  <a:schemeClr val="accent5"/>
                </a:solidFill>
              </a:rPr>
              <a:t>1:5 ) {</a:t>
            </a:r>
          </a:p>
          <a:p>
            <a:pPr marL="0" indent="0">
              <a:buNone/>
            </a:pPr>
            <a:r>
              <a:rPr lang="en-US" altLang="zh-TW" sz="3200" dirty="0"/>
              <a:t>	</a:t>
            </a:r>
            <a:r>
              <a:rPr lang="en-US" altLang="zh-TW" sz="3200" dirty="0" smtClean="0">
                <a:solidFill>
                  <a:schemeClr val="accent2"/>
                </a:solidFill>
              </a:rPr>
              <a:t>#</a:t>
            </a:r>
            <a:r>
              <a:rPr lang="zh-TW" altLang="en-US" sz="3200" dirty="0" smtClean="0">
                <a:solidFill>
                  <a:schemeClr val="accent2"/>
                </a:solidFill>
              </a:rPr>
              <a:t> 將 </a:t>
            </a:r>
            <a:r>
              <a:rPr lang="en-US" altLang="zh-TW" sz="3200" dirty="0" smtClean="0">
                <a:solidFill>
                  <a:schemeClr val="accent2"/>
                </a:solidFill>
              </a:rPr>
              <a:t>x </a:t>
            </a:r>
            <a:r>
              <a:rPr lang="zh-TW" altLang="en-US" sz="3200" dirty="0" smtClean="0">
                <a:solidFill>
                  <a:schemeClr val="accent2"/>
                </a:solidFill>
              </a:rPr>
              <a:t>變數加到</a:t>
            </a:r>
            <a:r>
              <a:rPr lang="en-US" altLang="zh-TW" sz="3200" dirty="0" smtClean="0">
                <a:solidFill>
                  <a:schemeClr val="accent2"/>
                </a:solidFill>
              </a:rPr>
              <a:t> </a:t>
            </a:r>
            <a:r>
              <a:rPr lang="en-US" altLang="zh-TW" sz="3200" dirty="0" err="1" smtClean="0">
                <a:solidFill>
                  <a:schemeClr val="accent2"/>
                </a:solidFill>
              </a:rPr>
              <a:t>vactors</a:t>
            </a:r>
            <a:r>
              <a:rPr lang="zh-TW" altLang="en-US" sz="3200" dirty="0" smtClean="0">
                <a:solidFill>
                  <a:schemeClr val="accent2"/>
                </a:solidFill>
              </a:rPr>
              <a:t> 最後面</a:t>
            </a:r>
            <a:endParaRPr lang="en-US" altLang="zh-TW" sz="3200" dirty="0" smtClean="0">
              <a:solidFill>
                <a:schemeClr val="accent2"/>
              </a:solidFill>
            </a:endParaRPr>
          </a:p>
          <a:p>
            <a:pPr marL="0" indent="0">
              <a:buNone/>
            </a:pPr>
            <a:r>
              <a:rPr lang="en-US" altLang="zh-TW" sz="3200" dirty="0" smtClean="0"/>
              <a:t>	</a:t>
            </a:r>
            <a:r>
              <a:rPr lang="en-US" altLang="zh-TW" sz="3200" dirty="0" err="1" smtClean="0"/>
              <a:t>vactors</a:t>
            </a:r>
            <a:r>
              <a:rPr lang="en-US" altLang="zh-TW" sz="3200" dirty="0"/>
              <a:t> </a:t>
            </a:r>
            <a:r>
              <a:rPr lang="en-US" altLang="zh-TW" sz="3200" dirty="0" smtClean="0">
                <a:solidFill>
                  <a:schemeClr val="accent5"/>
                </a:solidFill>
              </a:rPr>
              <a:t>&lt;-</a:t>
            </a:r>
            <a:r>
              <a:rPr lang="en-US" altLang="zh-TW" sz="3200" dirty="0" smtClean="0"/>
              <a:t>  append </a:t>
            </a:r>
            <a:r>
              <a:rPr lang="en-US" altLang="zh-TW" sz="3200" dirty="0" smtClean="0">
                <a:solidFill>
                  <a:schemeClr val="accent5"/>
                </a:solidFill>
              </a:rPr>
              <a:t>(</a:t>
            </a:r>
            <a:r>
              <a:rPr lang="zh-TW" altLang="en-US" sz="3200" dirty="0" smtClean="0">
                <a:solidFill>
                  <a:schemeClr val="accent5"/>
                </a:solidFill>
              </a:rPr>
              <a:t> </a:t>
            </a:r>
            <a:r>
              <a:rPr lang="zh-TW" altLang="en-US" sz="3200" dirty="0" smtClean="0"/>
              <a:t> </a:t>
            </a:r>
            <a:r>
              <a:rPr lang="en-US" altLang="zh-TW" sz="3200" dirty="0" err="1" smtClean="0"/>
              <a:t>vactors</a:t>
            </a:r>
            <a:r>
              <a:rPr lang="zh-TW" altLang="en-US" sz="3200" dirty="0" smtClean="0"/>
              <a:t> </a:t>
            </a:r>
            <a:r>
              <a:rPr lang="en-US" altLang="zh-TW" sz="3200" dirty="0" smtClean="0"/>
              <a:t>, x</a:t>
            </a:r>
            <a:r>
              <a:rPr lang="zh-TW" altLang="en-US" sz="3200" dirty="0" smtClean="0"/>
              <a:t> </a:t>
            </a:r>
            <a:r>
              <a:rPr lang="en-US" altLang="zh-TW" sz="3200" dirty="0" smtClean="0">
                <a:solidFill>
                  <a:schemeClr val="accent5"/>
                </a:solidFill>
              </a:rPr>
              <a:t>)</a:t>
            </a:r>
          </a:p>
          <a:p>
            <a:pPr marL="0" indent="0">
              <a:buNone/>
            </a:pPr>
            <a:r>
              <a:rPr lang="en-US" altLang="zh-TW" sz="3200" dirty="0" smtClean="0">
                <a:solidFill>
                  <a:schemeClr val="accent5"/>
                </a:solidFill>
              </a:rPr>
              <a:t>} </a:t>
            </a:r>
          </a:p>
        </p:txBody>
      </p:sp>
      <p:sp>
        <p:nvSpPr>
          <p:cNvPr id="4" name="投影片編號版面配置區 3"/>
          <p:cNvSpPr>
            <a:spLocks noGrp="1"/>
          </p:cNvSpPr>
          <p:nvPr>
            <p:ph type="sldNum" sz="quarter" idx="12"/>
          </p:nvPr>
        </p:nvSpPr>
        <p:spPr/>
        <p:txBody>
          <a:bodyPr>
            <a:normAutofit/>
          </a:bodyPr>
          <a:lstStyle/>
          <a:p>
            <a:fld id="{0105A47A-F4FC-4E73-B27A-4B82A4F18EF2}" type="slidenum">
              <a:rPr lang="zh-TW" altLang="en-US" smtClean="0"/>
              <a:pPr/>
              <a:t>70</a:t>
            </a:fld>
            <a:endParaRPr lang="zh-TW" altLang="en-US"/>
          </a:p>
        </p:txBody>
      </p:sp>
      <p:sp>
        <p:nvSpPr>
          <p:cNvPr id="7" name="矩形 6"/>
          <p:cNvSpPr/>
          <p:nvPr/>
        </p:nvSpPr>
        <p:spPr>
          <a:xfrm>
            <a:off x="851078" y="4918203"/>
            <a:ext cx="10211873" cy="1323439"/>
          </a:xfrm>
          <a:prstGeom prst="rect">
            <a:avLst/>
          </a:prstGeom>
          <a:solidFill>
            <a:srgbClr val="323232"/>
          </a:solidFill>
        </p:spPr>
        <p:txBody>
          <a:bodyPr wrap="square">
            <a:spAutoFit/>
          </a:bodyPr>
          <a:lstStyle/>
          <a:p>
            <a:r>
              <a:rPr lang="en-US" altLang="zh-TW" sz="4000" dirty="0">
                <a:solidFill>
                  <a:schemeClr val="accent2"/>
                </a:solidFill>
              </a:rPr>
              <a:t>&gt; </a:t>
            </a:r>
            <a:r>
              <a:rPr lang="en-US" altLang="zh-TW" sz="4000" dirty="0" err="1">
                <a:solidFill>
                  <a:schemeClr val="accent2"/>
                </a:solidFill>
              </a:rPr>
              <a:t>vactors</a:t>
            </a:r>
            <a:endParaRPr lang="en-US" altLang="zh-TW" sz="4000" dirty="0">
              <a:solidFill>
                <a:schemeClr val="accent2"/>
              </a:solidFill>
            </a:endParaRPr>
          </a:p>
          <a:p>
            <a:r>
              <a:rPr lang="en-US" altLang="zh-TW" sz="4000" dirty="0">
                <a:solidFill>
                  <a:schemeClr val="bg1"/>
                </a:solidFill>
              </a:rPr>
              <a:t>[1] 1 2 3 4 5</a:t>
            </a:r>
            <a:endParaRPr lang="zh-TW" altLang="en-US" sz="4000" dirty="0">
              <a:solidFill>
                <a:schemeClr val="bg1"/>
              </a:solidFill>
            </a:endParaRPr>
          </a:p>
        </p:txBody>
      </p:sp>
    </p:spTree>
    <p:extLst>
      <p:ext uri="{BB962C8B-B14F-4D97-AF65-F5344CB8AC3E}">
        <p14:creationId xmlns:p14="http://schemas.microsoft.com/office/powerpoint/2010/main" val="49237882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技巧：</a:t>
            </a:r>
            <a:r>
              <a:rPr lang="en-US" altLang="zh-TW" dirty="0" smtClean="0"/>
              <a:t>for </a:t>
            </a:r>
            <a:r>
              <a:rPr lang="zh-TW" altLang="en-US" dirty="0" smtClean="0"/>
              <a:t>迴圈調用 </a:t>
            </a:r>
            <a:r>
              <a:rPr lang="en-US" altLang="zh-TW" dirty="0" err="1" smtClean="0"/>
              <a:t>vactor</a:t>
            </a:r>
            <a:endParaRPr lang="zh-TW" altLang="en-US" dirty="0"/>
          </a:p>
        </p:txBody>
      </p:sp>
      <p:sp>
        <p:nvSpPr>
          <p:cNvPr id="3" name="內容版面配置區 2"/>
          <p:cNvSpPr>
            <a:spLocks noGrp="1"/>
          </p:cNvSpPr>
          <p:nvPr>
            <p:ph idx="1"/>
          </p:nvPr>
        </p:nvSpPr>
        <p:spPr/>
        <p:txBody>
          <a:bodyPr/>
          <a:lstStyle/>
          <a:p>
            <a:pPr marL="0" indent="0">
              <a:buNone/>
            </a:pPr>
            <a:r>
              <a:rPr lang="en-US" altLang="zh-TW" sz="4000" dirty="0" smtClean="0">
                <a:solidFill>
                  <a:schemeClr val="accent2">
                    <a:lumMod val="75000"/>
                  </a:schemeClr>
                </a:solidFill>
              </a:rPr>
              <a:t>#</a:t>
            </a:r>
            <a:r>
              <a:rPr lang="zh-TW" altLang="en-US" sz="4000" dirty="0" smtClean="0">
                <a:solidFill>
                  <a:schemeClr val="accent2">
                    <a:lumMod val="75000"/>
                  </a:schemeClr>
                </a:solidFill>
              </a:rPr>
              <a:t> </a:t>
            </a:r>
            <a:r>
              <a:rPr lang="en-US" altLang="zh-TW" sz="4000" dirty="0" smtClean="0">
                <a:solidFill>
                  <a:schemeClr val="accent2">
                    <a:lumMod val="75000"/>
                  </a:schemeClr>
                </a:solidFill>
              </a:rPr>
              <a:t>for </a:t>
            </a:r>
            <a:r>
              <a:rPr lang="zh-TW" altLang="en-US" sz="4000" dirty="0" smtClean="0">
                <a:solidFill>
                  <a:schemeClr val="accent2">
                    <a:lumMod val="75000"/>
                  </a:schemeClr>
                </a:solidFill>
              </a:rPr>
              <a:t>列舉</a:t>
            </a:r>
            <a:r>
              <a:rPr lang="en-US" altLang="zh-TW" sz="4000" dirty="0" err="1" smtClean="0">
                <a:solidFill>
                  <a:schemeClr val="accent2">
                    <a:lumMod val="75000"/>
                  </a:schemeClr>
                </a:solidFill>
              </a:rPr>
              <a:t>i</a:t>
            </a:r>
            <a:r>
              <a:rPr lang="zh-TW" altLang="en-US" sz="4000" dirty="0" smtClean="0">
                <a:solidFill>
                  <a:schemeClr val="accent2">
                    <a:lumMod val="75000"/>
                  </a:schemeClr>
                </a:solidFill>
              </a:rPr>
              <a:t>從</a:t>
            </a:r>
            <a:r>
              <a:rPr lang="en-US" altLang="zh-TW" sz="4000" dirty="0" smtClean="0">
                <a:solidFill>
                  <a:schemeClr val="accent2">
                    <a:lumMod val="75000"/>
                  </a:schemeClr>
                </a:solidFill>
              </a:rPr>
              <a:t>1</a:t>
            </a:r>
            <a:r>
              <a:rPr lang="zh-TW" altLang="en-US" sz="4000" dirty="0" smtClean="0">
                <a:solidFill>
                  <a:schemeClr val="accent2">
                    <a:lumMod val="75000"/>
                  </a:schemeClr>
                </a:solidFill>
              </a:rPr>
              <a:t>到</a:t>
            </a:r>
            <a:r>
              <a:rPr lang="en-US" altLang="zh-TW" sz="4000" dirty="0" smtClean="0">
                <a:solidFill>
                  <a:schemeClr val="accent2">
                    <a:lumMod val="75000"/>
                  </a:schemeClr>
                </a:solidFill>
              </a:rPr>
              <a:t>7 </a:t>
            </a:r>
          </a:p>
          <a:p>
            <a:pPr marL="0" indent="0">
              <a:buNone/>
            </a:pPr>
            <a:endParaRPr lang="en-US" altLang="zh-TW" sz="4000" dirty="0" smtClean="0"/>
          </a:p>
          <a:p>
            <a:pPr marL="0" indent="0">
              <a:buNone/>
            </a:pPr>
            <a:r>
              <a:rPr lang="en-US" altLang="zh-TW" sz="3600" dirty="0" smtClean="0">
                <a:solidFill>
                  <a:schemeClr val="accent2">
                    <a:lumMod val="75000"/>
                  </a:schemeClr>
                </a:solidFill>
              </a:rPr>
              <a:t>for</a:t>
            </a:r>
            <a:r>
              <a:rPr lang="en-US" altLang="zh-TW" sz="3600" dirty="0" smtClean="0"/>
              <a:t> </a:t>
            </a:r>
            <a:r>
              <a:rPr lang="en-US" altLang="zh-TW" sz="3600" dirty="0" smtClean="0">
                <a:solidFill>
                  <a:schemeClr val="accent5"/>
                </a:solidFill>
              </a:rPr>
              <a:t>(</a:t>
            </a:r>
            <a:r>
              <a:rPr lang="zh-TW" altLang="en-US" sz="3600" dirty="0" smtClean="0">
                <a:solidFill>
                  <a:schemeClr val="accent5"/>
                </a:solidFill>
              </a:rPr>
              <a:t> </a:t>
            </a:r>
            <a:r>
              <a:rPr lang="en-US" altLang="zh-TW" sz="3600" dirty="0" smtClean="0"/>
              <a:t>x  </a:t>
            </a:r>
            <a:r>
              <a:rPr lang="en-US" altLang="zh-TW" sz="3600" dirty="0" smtClean="0">
                <a:solidFill>
                  <a:schemeClr val="accent2">
                    <a:lumMod val="75000"/>
                  </a:schemeClr>
                </a:solidFill>
              </a:rPr>
              <a:t>in</a:t>
            </a:r>
            <a:r>
              <a:rPr lang="en-US" altLang="zh-TW" sz="3600" dirty="0" smtClean="0"/>
              <a:t>  </a:t>
            </a:r>
            <a:r>
              <a:rPr lang="en-US" altLang="zh-TW" sz="3600" dirty="0" err="1" smtClean="0"/>
              <a:t>vactors</a:t>
            </a:r>
            <a:r>
              <a:rPr lang="en-US" altLang="zh-TW" sz="3600" dirty="0" smtClean="0"/>
              <a:t>  </a:t>
            </a:r>
            <a:r>
              <a:rPr lang="en-US" altLang="zh-TW" sz="3600" dirty="0" smtClean="0">
                <a:solidFill>
                  <a:schemeClr val="accent5"/>
                </a:solidFill>
              </a:rPr>
              <a:t>)</a:t>
            </a:r>
            <a:r>
              <a:rPr lang="en-US" altLang="zh-TW" sz="3600" dirty="0" smtClean="0"/>
              <a:t>  </a:t>
            </a:r>
            <a:r>
              <a:rPr lang="en-US" altLang="zh-TW" sz="3600" dirty="0" smtClean="0">
                <a:solidFill>
                  <a:schemeClr val="accent5"/>
                </a:solidFill>
              </a:rPr>
              <a:t>{</a:t>
            </a:r>
            <a:r>
              <a:rPr lang="en-US" altLang="zh-TW" sz="3600" dirty="0" smtClean="0"/>
              <a:t> </a:t>
            </a:r>
          </a:p>
          <a:p>
            <a:pPr marL="0" indent="0">
              <a:buNone/>
            </a:pPr>
            <a:r>
              <a:rPr lang="en-US" altLang="zh-TW" sz="3600" dirty="0" smtClean="0"/>
              <a:t>	print</a:t>
            </a:r>
            <a:r>
              <a:rPr lang="en-US" altLang="zh-TW" sz="3600" dirty="0" smtClean="0">
                <a:solidFill>
                  <a:schemeClr val="accent5"/>
                </a:solidFill>
              </a:rPr>
              <a:t>(</a:t>
            </a:r>
            <a:r>
              <a:rPr lang="zh-TW" altLang="en-US" sz="3600" dirty="0" smtClean="0">
                <a:solidFill>
                  <a:schemeClr val="accent5"/>
                </a:solidFill>
              </a:rPr>
              <a:t> </a:t>
            </a:r>
            <a:r>
              <a:rPr lang="en-US" altLang="zh-TW" sz="3600" dirty="0" smtClean="0"/>
              <a:t>x </a:t>
            </a:r>
            <a:r>
              <a:rPr lang="en-US" altLang="zh-TW" sz="3600" dirty="0" smtClean="0">
                <a:solidFill>
                  <a:schemeClr val="accent5"/>
                </a:solidFill>
              </a:rPr>
              <a:t>)</a:t>
            </a:r>
          </a:p>
          <a:p>
            <a:pPr marL="0" indent="0">
              <a:buNone/>
            </a:pPr>
            <a:r>
              <a:rPr lang="en-US" altLang="zh-TW" sz="3600" dirty="0" smtClean="0">
                <a:solidFill>
                  <a:schemeClr val="accent5"/>
                </a:solidFill>
              </a:rPr>
              <a:t>} </a:t>
            </a:r>
            <a:endParaRPr lang="zh-TW" altLang="en-US" sz="3600" dirty="0" smtClean="0">
              <a:solidFill>
                <a:schemeClr val="accent5"/>
              </a:solidFill>
            </a:endParaRPr>
          </a:p>
          <a:p>
            <a:endParaRPr lang="zh-TW" altLang="en-US" dirty="0"/>
          </a:p>
        </p:txBody>
      </p:sp>
      <p:sp>
        <p:nvSpPr>
          <p:cNvPr id="4" name="投影片編號版面配置區 3"/>
          <p:cNvSpPr>
            <a:spLocks noGrp="1"/>
          </p:cNvSpPr>
          <p:nvPr>
            <p:ph type="sldNum" sz="quarter" idx="12"/>
          </p:nvPr>
        </p:nvSpPr>
        <p:spPr/>
        <p:txBody>
          <a:bodyPr/>
          <a:lstStyle/>
          <a:p>
            <a:fld id="{0105A47A-F4FC-4E73-B27A-4B82A4F18EF2}" type="slidenum">
              <a:rPr lang="zh-TW" altLang="en-US" smtClean="0"/>
              <a:pPr/>
              <a:t>71</a:t>
            </a:fld>
            <a:endParaRPr lang="zh-TW" altLang="en-US"/>
          </a:p>
        </p:txBody>
      </p:sp>
      <p:sp>
        <p:nvSpPr>
          <p:cNvPr id="5" name="矩形 4"/>
          <p:cNvSpPr/>
          <p:nvPr/>
        </p:nvSpPr>
        <p:spPr>
          <a:xfrm>
            <a:off x="6800045" y="2231579"/>
            <a:ext cx="4222710" cy="3539430"/>
          </a:xfrm>
          <a:prstGeom prst="rect">
            <a:avLst/>
          </a:prstGeom>
          <a:solidFill>
            <a:srgbClr val="323232"/>
          </a:solidFill>
        </p:spPr>
        <p:txBody>
          <a:bodyPr wrap="square">
            <a:spAutoFit/>
          </a:bodyPr>
          <a:lstStyle/>
          <a:p>
            <a:r>
              <a:rPr lang="en-US" altLang="zh-TW" sz="2800" dirty="0">
                <a:solidFill>
                  <a:schemeClr val="accent2">
                    <a:lumMod val="75000"/>
                  </a:schemeClr>
                </a:solidFill>
              </a:rPr>
              <a:t>&gt; </a:t>
            </a:r>
            <a:r>
              <a:rPr lang="en-US" altLang="zh-TW" sz="2800" dirty="0" smtClean="0">
                <a:solidFill>
                  <a:schemeClr val="accent2">
                    <a:lumMod val="75000"/>
                  </a:schemeClr>
                </a:solidFill>
              </a:rPr>
              <a:t>  for  </a:t>
            </a:r>
            <a:r>
              <a:rPr lang="en-US" altLang="zh-TW" sz="2800" dirty="0">
                <a:solidFill>
                  <a:schemeClr val="accent2">
                    <a:lumMod val="75000"/>
                  </a:schemeClr>
                </a:solidFill>
              </a:rPr>
              <a:t>(  </a:t>
            </a:r>
            <a:r>
              <a:rPr lang="en-US" altLang="zh-TW" sz="2800" dirty="0" smtClean="0">
                <a:solidFill>
                  <a:schemeClr val="accent2">
                    <a:lumMod val="75000"/>
                  </a:schemeClr>
                </a:solidFill>
              </a:rPr>
              <a:t>x  </a:t>
            </a:r>
            <a:r>
              <a:rPr lang="en-US" altLang="zh-TW" sz="2800" dirty="0">
                <a:solidFill>
                  <a:schemeClr val="accent2">
                    <a:lumMod val="75000"/>
                  </a:schemeClr>
                </a:solidFill>
              </a:rPr>
              <a:t>in  </a:t>
            </a:r>
            <a:r>
              <a:rPr lang="en-US" altLang="zh-TW" sz="2800" dirty="0" err="1">
                <a:solidFill>
                  <a:schemeClr val="accent2">
                    <a:lumMod val="75000"/>
                  </a:schemeClr>
                </a:solidFill>
              </a:rPr>
              <a:t>vactors</a:t>
            </a:r>
            <a:r>
              <a:rPr lang="en-US" altLang="zh-TW" sz="2800" dirty="0">
                <a:solidFill>
                  <a:schemeClr val="accent2">
                    <a:lumMod val="75000"/>
                  </a:schemeClr>
                </a:solidFill>
              </a:rPr>
              <a:t>  )   </a:t>
            </a:r>
            <a:r>
              <a:rPr lang="en-US" altLang="zh-TW" sz="2800" dirty="0" smtClean="0">
                <a:solidFill>
                  <a:schemeClr val="accent2">
                    <a:lumMod val="75000"/>
                  </a:schemeClr>
                </a:solidFill>
              </a:rPr>
              <a:t> { </a:t>
            </a:r>
            <a:endParaRPr lang="en-US" altLang="zh-TW" sz="2800" dirty="0">
              <a:solidFill>
                <a:schemeClr val="accent2">
                  <a:lumMod val="75000"/>
                </a:schemeClr>
              </a:solidFill>
            </a:endParaRPr>
          </a:p>
          <a:p>
            <a:r>
              <a:rPr lang="en-US" altLang="zh-TW" sz="2800" dirty="0">
                <a:solidFill>
                  <a:schemeClr val="accent2">
                    <a:lumMod val="75000"/>
                  </a:schemeClr>
                </a:solidFill>
              </a:rPr>
              <a:t>+   </a:t>
            </a:r>
            <a:r>
              <a:rPr lang="en-US" altLang="zh-TW" sz="2800" dirty="0" smtClean="0">
                <a:solidFill>
                  <a:schemeClr val="accent2">
                    <a:lumMod val="75000"/>
                  </a:schemeClr>
                </a:solidFill>
              </a:rPr>
              <a:t>  print</a:t>
            </a:r>
            <a:r>
              <a:rPr lang="en-US" altLang="zh-TW" sz="2800" dirty="0">
                <a:solidFill>
                  <a:schemeClr val="accent2">
                    <a:lumMod val="75000"/>
                  </a:schemeClr>
                </a:solidFill>
              </a:rPr>
              <a:t>( </a:t>
            </a:r>
            <a:r>
              <a:rPr lang="en-US" altLang="zh-TW" sz="2800" dirty="0" smtClean="0">
                <a:solidFill>
                  <a:schemeClr val="accent2">
                    <a:lumMod val="75000"/>
                  </a:schemeClr>
                </a:solidFill>
              </a:rPr>
              <a:t>x </a:t>
            </a:r>
            <a:r>
              <a:rPr lang="en-US" altLang="zh-TW" sz="2800" dirty="0">
                <a:solidFill>
                  <a:schemeClr val="accent2">
                    <a:lumMod val="75000"/>
                  </a:schemeClr>
                </a:solidFill>
              </a:rPr>
              <a:t>)</a:t>
            </a:r>
          </a:p>
          <a:p>
            <a:r>
              <a:rPr lang="en-US" altLang="zh-TW" sz="2800" dirty="0">
                <a:solidFill>
                  <a:schemeClr val="accent2">
                    <a:lumMod val="75000"/>
                  </a:schemeClr>
                </a:solidFill>
              </a:rPr>
              <a:t>+ </a:t>
            </a:r>
            <a:r>
              <a:rPr lang="en-US" altLang="zh-TW" sz="2800" dirty="0" smtClean="0">
                <a:solidFill>
                  <a:schemeClr val="accent2">
                    <a:lumMod val="75000"/>
                  </a:schemeClr>
                </a:solidFill>
              </a:rPr>
              <a:t>  }</a:t>
            </a:r>
            <a:endParaRPr lang="en-US" altLang="zh-TW" sz="2800" dirty="0">
              <a:solidFill>
                <a:schemeClr val="accent2">
                  <a:lumMod val="75000"/>
                </a:schemeClr>
              </a:solidFill>
            </a:endParaRPr>
          </a:p>
          <a:p>
            <a:r>
              <a:rPr lang="en-US" altLang="zh-TW" sz="2800" dirty="0">
                <a:solidFill>
                  <a:schemeClr val="bg1"/>
                </a:solidFill>
              </a:rPr>
              <a:t>[1] 1</a:t>
            </a:r>
          </a:p>
          <a:p>
            <a:r>
              <a:rPr lang="en-US" altLang="zh-TW" sz="2800" dirty="0">
                <a:solidFill>
                  <a:schemeClr val="bg1"/>
                </a:solidFill>
              </a:rPr>
              <a:t>[1] 2</a:t>
            </a:r>
          </a:p>
          <a:p>
            <a:r>
              <a:rPr lang="en-US" altLang="zh-TW" sz="2800" dirty="0">
                <a:solidFill>
                  <a:schemeClr val="bg1"/>
                </a:solidFill>
              </a:rPr>
              <a:t>[1] 3</a:t>
            </a:r>
          </a:p>
          <a:p>
            <a:r>
              <a:rPr lang="en-US" altLang="zh-TW" sz="2800" dirty="0">
                <a:solidFill>
                  <a:schemeClr val="bg1"/>
                </a:solidFill>
              </a:rPr>
              <a:t>[1] 4</a:t>
            </a:r>
          </a:p>
          <a:p>
            <a:r>
              <a:rPr lang="en-US" altLang="zh-TW" sz="2800" dirty="0">
                <a:solidFill>
                  <a:schemeClr val="bg1"/>
                </a:solidFill>
              </a:rPr>
              <a:t>[1] </a:t>
            </a:r>
            <a:r>
              <a:rPr lang="en-US" altLang="zh-TW" sz="2800" dirty="0" smtClean="0">
                <a:solidFill>
                  <a:schemeClr val="bg1"/>
                </a:solidFill>
              </a:rPr>
              <a:t>5</a:t>
            </a:r>
            <a:endParaRPr lang="en-US" altLang="zh-TW" sz="2800" dirty="0">
              <a:solidFill>
                <a:schemeClr val="bg1"/>
              </a:solidFill>
            </a:endParaRPr>
          </a:p>
        </p:txBody>
      </p:sp>
    </p:spTree>
    <p:extLst>
      <p:ext uri="{BB962C8B-B14F-4D97-AF65-F5344CB8AC3E}">
        <p14:creationId xmlns:p14="http://schemas.microsoft.com/office/powerpoint/2010/main" val="52171480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問題</a:t>
            </a:r>
            <a:r>
              <a:rPr lang="zh-TW" altLang="en-US" dirty="0"/>
              <a:t>三</a:t>
            </a:r>
            <a:r>
              <a:rPr lang="zh-TW" altLang="en-US" dirty="0" smtClean="0"/>
              <a:t>、逐行找到境內店並變成含稅價</a:t>
            </a:r>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72</a:t>
            </a:fld>
            <a:endParaRPr lang="zh-TW" altLang="en-US"/>
          </a:p>
        </p:txBody>
      </p:sp>
      <p:sp>
        <p:nvSpPr>
          <p:cNvPr id="7" name="內容版面配置區 2"/>
          <p:cNvSpPr txBox="1">
            <a:spLocks/>
          </p:cNvSpPr>
          <p:nvPr/>
        </p:nvSpPr>
        <p:spPr>
          <a:xfrm>
            <a:off x="850750" y="1741357"/>
            <a:ext cx="10515600" cy="4351339"/>
          </a:xfrm>
          <a:prstGeom prst="rect">
            <a:avLst/>
          </a:prstGeom>
        </p:spPr>
        <p:txBody>
          <a:bodyPr vert="horz" lIns="121917" tIns="60958" rIns="121917" bIns="60958" rtlCol="0">
            <a:normAutofit/>
          </a:bodyPr>
          <a:lstStyle>
            <a:lvl1pPr marL="514350" indent="-514350" algn="l" defTabSz="913765" rtl="0" eaLnBrk="1" latinLnBrk="0" hangingPunct="1">
              <a:lnSpc>
                <a:spcPct val="90000"/>
              </a:lnSpc>
              <a:spcBef>
                <a:spcPts val="1000"/>
              </a:spcBef>
              <a:buClr>
                <a:srgbClr val="3333FF"/>
              </a:buClr>
              <a:buFont typeface="+mj-lt"/>
              <a:buAutoNum type="arabicPeriod"/>
              <a:defRPr sz="2800" kern="1200">
                <a:solidFill>
                  <a:schemeClr val="tx1"/>
                </a:solidFill>
                <a:latin typeface="Times New Roman" pitchFamily="18" charset="0"/>
                <a:ea typeface="標楷體" panose="03000509000000000000" pitchFamily="65" charset="-120"/>
                <a:cs typeface="Times New Roman" pitchFamily="18" charset="0"/>
              </a:defRPr>
            </a:lvl1pPr>
            <a:lvl2pPr marL="914400" indent="-457200" algn="l" defTabSz="913765" rtl="0" eaLnBrk="1" latinLnBrk="0" hangingPunct="1">
              <a:lnSpc>
                <a:spcPct val="90000"/>
              </a:lnSpc>
              <a:spcBef>
                <a:spcPts val="500"/>
              </a:spcBef>
              <a:buFont typeface="+mj-lt"/>
              <a:buAutoNum type="arabicParenR"/>
              <a:defRPr sz="2400" kern="1200">
                <a:solidFill>
                  <a:schemeClr val="tx1"/>
                </a:solidFill>
                <a:latin typeface="Times New Roman" pitchFamily="18" charset="0"/>
                <a:ea typeface="標楷體" panose="03000509000000000000" pitchFamily="65" charset="-120"/>
                <a:cs typeface="Times New Roman" pitchFamily="18" charset="0"/>
              </a:defRPr>
            </a:lvl2pPr>
            <a:lvl3pPr marL="1143000" indent="-228600" algn="l" defTabSz="913765" rtl="0" eaLnBrk="1" latinLnBrk="0" hangingPunct="1">
              <a:lnSpc>
                <a:spcPct val="90000"/>
              </a:lnSpc>
              <a:spcBef>
                <a:spcPts val="500"/>
              </a:spcBef>
              <a:buFont typeface="Arial" charset="0"/>
              <a:buChar char="•"/>
              <a:defRPr sz="2000" kern="1200">
                <a:solidFill>
                  <a:schemeClr val="tx1"/>
                </a:solidFill>
                <a:latin typeface="Times New Roman" pitchFamily="18" charset="0"/>
                <a:ea typeface="標楷體" panose="03000509000000000000" pitchFamily="65" charset="-120"/>
                <a:cs typeface="Times New Roman" pitchFamily="18" charset="0"/>
              </a:defRPr>
            </a:lvl3pPr>
            <a:lvl4pPr marL="1600200" indent="-228600" algn="l" defTabSz="913765" rtl="0" eaLnBrk="1" latinLnBrk="0" hangingPunct="1">
              <a:lnSpc>
                <a:spcPct val="90000"/>
              </a:lnSpc>
              <a:spcBef>
                <a:spcPts val="500"/>
              </a:spcBef>
              <a:buFont typeface="Arial" charset="0"/>
              <a:buChar char="•"/>
              <a:defRPr sz="1800" kern="1200">
                <a:solidFill>
                  <a:schemeClr val="tx1"/>
                </a:solidFill>
                <a:latin typeface="Times New Roman" pitchFamily="18" charset="0"/>
                <a:ea typeface="標楷體" panose="03000509000000000000" pitchFamily="65" charset="-120"/>
                <a:cs typeface="Times New Roman" pitchFamily="18" charset="0"/>
              </a:defRPr>
            </a:lvl4pPr>
            <a:lvl5pPr marL="2057400" indent="-228600" algn="l" defTabSz="913765" rtl="0" eaLnBrk="1" latinLnBrk="0" hangingPunct="1">
              <a:lnSpc>
                <a:spcPct val="90000"/>
              </a:lnSpc>
              <a:spcBef>
                <a:spcPts val="500"/>
              </a:spcBef>
              <a:buFont typeface="Arial" charset="0"/>
              <a:buChar char="•"/>
              <a:defRPr sz="1800" kern="1200">
                <a:solidFill>
                  <a:schemeClr val="tx1"/>
                </a:solidFill>
                <a:latin typeface="Times New Roman" pitchFamily="18" charset="0"/>
                <a:ea typeface="標楷體" panose="03000509000000000000" pitchFamily="65" charset="-120"/>
                <a:cs typeface="Times New Roman" pitchFamily="18" charset="0"/>
              </a:defRPr>
            </a:lvl5pPr>
            <a:lvl6pPr marL="25146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buNone/>
            </a:pPr>
            <a:r>
              <a:rPr lang="en-US" altLang="zh-TW" sz="3600" dirty="0" smtClean="0">
                <a:solidFill>
                  <a:schemeClr val="accent2">
                    <a:lumMod val="75000"/>
                  </a:schemeClr>
                </a:solidFill>
              </a:rPr>
              <a:t>for </a:t>
            </a:r>
            <a:r>
              <a:rPr lang="en-US" altLang="zh-TW" sz="3600" dirty="0">
                <a:solidFill>
                  <a:schemeClr val="accent5"/>
                </a:solidFill>
              </a:rPr>
              <a:t>(n </a:t>
            </a:r>
            <a:r>
              <a:rPr lang="en-US" altLang="zh-TW" sz="3600" dirty="0">
                <a:solidFill>
                  <a:schemeClr val="accent2">
                    <a:lumMod val="75000"/>
                  </a:schemeClr>
                </a:solidFill>
              </a:rPr>
              <a:t>in </a:t>
            </a:r>
            <a:r>
              <a:rPr lang="en-US" altLang="zh-TW" sz="3600" dirty="0">
                <a:solidFill>
                  <a:schemeClr val="accent5"/>
                </a:solidFill>
              </a:rPr>
              <a:t>1</a:t>
            </a:r>
            <a:r>
              <a:rPr lang="en-US" altLang="zh-TW" sz="3600" dirty="0"/>
              <a:t>:length</a:t>
            </a:r>
            <a:r>
              <a:rPr lang="en-US" altLang="zh-TW" sz="3600" dirty="0">
                <a:solidFill>
                  <a:schemeClr val="accent5"/>
                </a:solidFill>
              </a:rPr>
              <a:t>(</a:t>
            </a:r>
            <a:r>
              <a:rPr lang="en-US" altLang="zh-TW" sz="3600" dirty="0" err="1"/>
              <a:t>data$US</a:t>
            </a:r>
            <a:r>
              <a:rPr lang="en-US" altLang="zh-TW" sz="3600" dirty="0">
                <a:solidFill>
                  <a:schemeClr val="accent5"/>
                </a:solidFill>
              </a:rPr>
              <a:t>)) {</a:t>
            </a:r>
          </a:p>
          <a:p>
            <a:pPr marL="0" indent="0">
              <a:buNone/>
            </a:pPr>
            <a:r>
              <a:rPr lang="en-US" altLang="zh-TW" sz="3600" dirty="0">
                <a:solidFill>
                  <a:schemeClr val="accent2">
                    <a:lumMod val="75000"/>
                  </a:schemeClr>
                </a:solidFill>
              </a:rPr>
              <a:t>  if</a:t>
            </a:r>
            <a:r>
              <a:rPr lang="en-US" altLang="zh-TW" sz="3600" dirty="0" smtClean="0">
                <a:solidFill>
                  <a:schemeClr val="accent5"/>
                </a:solidFill>
              </a:rPr>
              <a:t>(</a:t>
            </a:r>
            <a:r>
              <a:rPr lang="zh-TW" altLang="en-US" sz="3600" dirty="0" smtClean="0">
                <a:solidFill>
                  <a:schemeClr val="accent5"/>
                </a:solidFill>
              </a:rPr>
              <a:t> </a:t>
            </a:r>
            <a:r>
              <a:rPr lang="en-US" altLang="zh-TW" sz="3600" dirty="0" err="1" smtClean="0"/>
              <a:t>data$US</a:t>
            </a:r>
            <a:r>
              <a:rPr lang="en-US" altLang="zh-TW" sz="3600" dirty="0" smtClean="0"/>
              <a:t>[n</a:t>
            </a:r>
            <a:r>
              <a:rPr lang="en-US" altLang="zh-TW" sz="3600" dirty="0"/>
              <a:t>] </a:t>
            </a:r>
            <a:r>
              <a:rPr lang="en-US" altLang="zh-TW" sz="3600" dirty="0" smtClean="0"/>
              <a:t>==</a:t>
            </a:r>
            <a:r>
              <a:rPr lang="zh-TW" altLang="en-US" sz="3600" dirty="0" smtClean="0"/>
              <a:t> </a:t>
            </a:r>
            <a:r>
              <a:rPr lang="en-US" altLang="zh-TW" sz="3600" dirty="0" smtClean="0"/>
              <a:t> 'Yes'</a:t>
            </a:r>
            <a:r>
              <a:rPr lang="zh-TW" altLang="en-US" sz="3600" dirty="0" smtClean="0"/>
              <a:t> </a:t>
            </a:r>
            <a:r>
              <a:rPr lang="en-US" altLang="zh-TW" sz="3600" dirty="0" smtClean="0">
                <a:solidFill>
                  <a:schemeClr val="accent5"/>
                </a:solidFill>
              </a:rPr>
              <a:t>){</a:t>
            </a:r>
            <a:endParaRPr lang="en-US" altLang="zh-TW" sz="3600" dirty="0">
              <a:solidFill>
                <a:schemeClr val="accent5"/>
              </a:solidFill>
            </a:endParaRPr>
          </a:p>
          <a:p>
            <a:pPr marL="0" indent="0">
              <a:buNone/>
            </a:pPr>
            <a:r>
              <a:rPr lang="en-US" altLang="zh-TW" sz="3600" dirty="0"/>
              <a:t>     </a:t>
            </a:r>
            <a:r>
              <a:rPr lang="en-US" altLang="zh-TW" sz="3600" dirty="0" err="1"/>
              <a:t>data$Price</a:t>
            </a:r>
            <a:r>
              <a:rPr lang="en-US" altLang="zh-TW" sz="3600" dirty="0"/>
              <a:t>[n] &lt;- </a:t>
            </a:r>
            <a:r>
              <a:rPr lang="en-US" altLang="zh-TW" sz="3600" dirty="0" err="1"/>
              <a:t>data$Price</a:t>
            </a:r>
            <a:r>
              <a:rPr lang="en-US" altLang="zh-TW" sz="3600" dirty="0"/>
              <a:t>[n]*1.05</a:t>
            </a:r>
          </a:p>
          <a:p>
            <a:pPr marL="0" indent="0">
              <a:buNone/>
            </a:pPr>
            <a:r>
              <a:rPr lang="en-US" altLang="zh-TW" sz="3600" dirty="0">
                <a:solidFill>
                  <a:schemeClr val="accent2">
                    <a:lumMod val="75000"/>
                  </a:schemeClr>
                </a:solidFill>
              </a:rPr>
              <a:t>  </a:t>
            </a:r>
            <a:r>
              <a:rPr lang="en-US" altLang="zh-TW" sz="3600" dirty="0">
                <a:solidFill>
                  <a:schemeClr val="accent5"/>
                </a:solidFill>
              </a:rPr>
              <a:t>}</a:t>
            </a:r>
          </a:p>
          <a:p>
            <a:pPr marL="0" indent="0">
              <a:buNone/>
            </a:pPr>
            <a:r>
              <a:rPr lang="en-US" altLang="zh-TW" sz="3600" dirty="0">
                <a:solidFill>
                  <a:schemeClr val="accent5"/>
                </a:solidFill>
              </a:rPr>
              <a:t>}</a:t>
            </a:r>
            <a:endParaRPr lang="zh-TW" altLang="en-US" dirty="0">
              <a:solidFill>
                <a:schemeClr val="accent5"/>
              </a:solidFill>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985" y="4579565"/>
            <a:ext cx="9239250"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399465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老闆又丟難題</a:t>
            </a:r>
            <a:r>
              <a:rPr lang="en-US" altLang="zh-TW" dirty="0" smtClean="0"/>
              <a:t>!</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73</a:t>
            </a:fld>
            <a:endParaRPr lang="zh-TW" altLang="en-US"/>
          </a:p>
        </p:txBody>
      </p:sp>
      <p:pic>
        <p:nvPicPr>
          <p:cNvPr id="5" name="Picture 2" descr="「老闆」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7128" y="2519659"/>
            <a:ext cx="4738109" cy="3161611"/>
          </a:xfrm>
          <a:prstGeom prst="rect">
            <a:avLst/>
          </a:prstGeom>
          <a:noFill/>
          <a:extLst>
            <a:ext uri="{909E8E84-426E-40DD-AFC4-6F175D3DCCD1}">
              <a14:hiddenFill xmlns:a14="http://schemas.microsoft.com/office/drawing/2010/main">
                <a:solidFill>
                  <a:srgbClr val="FFFFFF"/>
                </a:solidFill>
              </a14:hiddenFill>
            </a:ext>
          </a:extLst>
        </p:spPr>
      </p:pic>
      <p:sp>
        <p:nvSpPr>
          <p:cNvPr id="6" name="橢圓形圖說文字 5"/>
          <p:cNvSpPr/>
          <p:nvPr/>
        </p:nvSpPr>
        <p:spPr>
          <a:xfrm>
            <a:off x="6572922" y="2750090"/>
            <a:ext cx="4313817" cy="2259106"/>
          </a:xfrm>
          <a:prstGeom prst="wedgeEllipseCallout">
            <a:avLst>
              <a:gd name="adj1" fmla="val -55247"/>
              <a:gd name="adj2" fmla="val 38214"/>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400" dirty="0" smtClean="0"/>
              <a:t>我們公司到底應該投資更多行銷資源到哪個門市呢</a:t>
            </a:r>
            <a:r>
              <a:rPr lang="en-US" altLang="zh-TW" sz="2400" dirty="0" smtClean="0"/>
              <a:t>?</a:t>
            </a:r>
            <a:endParaRPr lang="zh-TW" altLang="en-US" sz="2400" dirty="0"/>
          </a:p>
        </p:txBody>
      </p:sp>
    </p:spTree>
    <p:extLst>
      <p:ext uri="{BB962C8B-B14F-4D97-AF65-F5344CB8AC3E}">
        <p14:creationId xmlns:p14="http://schemas.microsoft.com/office/powerpoint/2010/main" val="41507181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雖然有句話說</a:t>
            </a:r>
            <a:r>
              <a:rPr lang="en-US" altLang="zh-TW" dirty="0" smtClean="0"/>
              <a:t>…</a:t>
            </a:r>
            <a:endParaRPr lang="zh-TW" altLang="en-US" dirty="0"/>
          </a:p>
        </p:txBody>
      </p:sp>
      <p:sp>
        <p:nvSpPr>
          <p:cNvPr id="3" name="內容版面配置區 2"/>
          <p:cNvSpPr>
            <a:spLocks noGrp="1"/>
          </p:cNvSpPr>
          <p:nvPr>
            <p:ph idx="1"/>
          </p:nvPr>
        </p:nvSpPr>
        <p:spPr/>
        <p:txBody>
          <a:bodyPr/>
          <a:lstStyle/>
          <a:p>
            <a:pPr marL="0" indent="0">
              <a:buNone/>
            </a:pPr>
            <a:r>
              <a:rPr lang="zh-TW" altLang="en-US" dirty="0" smtClean="0"/>
              <a:t>當問題太多的時候就解決問問題的那個人</a:t>
            </a:r>
            <a:r>
              <a:rPr lang="en-US" altLang="zh-TW" dirty="0" smtClean="0"/>
              <a:t>….</a:t>
            </a:r>
          </a:p>
          <a:p>
            <a:pPr marL="0" indent="0">
              <a:buNone/>
            </a:pPr>
            <a:r>
              <a:rPr lang="zh-TW" altLang="en-US" b="1" dirty="0" smtClean="0"/>
              <a:t>但請絕對不要這樣做！</a:t>
            </a:r>
            <a:endParaRPr lang="zh-TW" altLang="en-US" b="1"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74</a:t>
            </a:fld>
            <a:endParaRPr lang="zh-TW" altLang="en-US"/>
          </a:p>
        </p:txBody>
      </p:sp>
      <p:sp>
        <p:nvSpPr>
          <p:cNvPr id="5" name="AutoShape 2" descr="「姚明臉」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6" name="AutoShape 4" descr="「姚明臉」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14342" name="Picture 6" descr="「姚明臉」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t="11501"/>
          <a:stretch/>
        </p:blipFill>
        <p:spPr bwMode="auto">
          <a:xfrm>
            <a:off x="5746545" y="2614109"/>
            <a:ext cx="2942532" cy="3394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83475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類別庫安裝與載入</a:t>
            </a:r>
            <a:endParaRPr lang="zh-TW" altLang="en-US" dirty="0"/>
          </a:p>
        </p:txBody>
      </p:sp>
      <p:sp>
        <p:nvSpPr>
          <p:cNvPr id="3" name="內容版面配置區 2"/>
          <p:cNvSpPr>
            <a:spLocks noGrp="1"/>
          </p:cNvSpPr>
          <p:nvPr>
            <p:ph idx="1"/>
          </p:nvPr>
        </p:nvSpPr>
        <p:spPr/>
        <p:txBody>
          <a:bodyPr/>
          <a:lstStyle/>
          <a:p>
            <a:r>
              <a:rPr lang="zh-TW" altLang="en-US" dirty="0"/>
              <a:t>類別</a:t>
            </a:r>
            <a:r>
              <a:rPr lang="zh-TW" altLang="en-US" dirty="0" smtClean="0"/>
              <a:t>庫： 別人寫好的程式碼，可以輕易使用，大量減少開發時間，高機率都是免費</a:t>
            </a:r>
            <a:r>
              <a:rPr lang="zh-TW" altLang="en-US" dirty="0"/>
              <a:t>！</a:t>
            </a:r>
            <a:endParaRPr lang="en-US" altLang="zh-TW" dirty="0" smtClean="0"/>
          </a:p>
          <a:p>
            <a:r>
              <a:rPr lang="zh-TW" altLang="en-US" dirty="0" smtClean="0"/>
              <a:t>安裝： 從網路上下載並安裝到你的電腦。</a:t>
            </a:r>
            <a:endParaRPr lang="en-US" altLang="zh-TW" dirty="0" smtClean="0"/>
          </a:p>
          <a:p>
            <a:pPr lvl="1"/>
            <a:r>
              <a:rPr lang="zh-TW" altLang="en-US" dirty="0" smtClean="0"/>
              <a:t>語法：</a:t>
            </a:r>
            <a:r>
              <a:rPr lang="en-US" altLang="zh-TW" dirty="0"/>
              <a:t> </a:t>
            </a:r>
            <a:r>
              <a:rPr lang="en-US" altLang="zh-TW" dirty="0" err="1"/>
              <a:t>install.packages</a:t>
            </a:r>
            <a:r>
              <a:rPr lang="en-US" altLang="zh-TW" dirty="0" smtClean="0"/>
              <a:t>(</a:t>
            </a:r>
            <a:r>
              <a:rPr lang="zh-TW" altLang="en-US" dirty="0" smtClean="0"/>
              <a:t> </a:t>
            </a:r>
            <a:r>
              <a:rPr lang="en-US" altLang="zh-TW" dirty="0" smtClean="0"/>
              <a:t>'</a:t>
            </a:r>
            <a:r>
              <a:rPr lang="zh-TW" altLang="en-US" dirty="0" smtClean="0"/>
              <a:t>類別</a:t>
            </a:r>
            <a:r>
              <a:rPr lang="zh-TW" altLang="en-US" dirty="0"/>
              <a:t>庫名</a:t>
            </a:r>
            <a:r>
              <a:rPr lang="zh-TW" altLang="en-US" dirty="0" smtClean="0"/>
              <a:t>子</a:t>
            </a:r>
            <a:r>
              <a:rPr lang="en-US" altLang="zh-TW" dirty="0" smtClean="0"/>
              <a:t>'</a:t>
            </a:r>
            <a:r>
              <a:rPr lang="zh-TW" altLang="en-US" dirty="0" smtClean="0"/>
              <a:t> </a:t>
            </a:r>
            <a:r>
              <a:rPr lang="en-US" altLang="zh-TW" dirty="0" smtClean="0"/>
              <a:t>)</a:t>
            </a:r>
          </a:p>
          <a:p>
            <a:r>
              <a:rPr lang="zh-TW" altLang="en-US" dirty="0" smtClean="0"/>
              <a:t>載入：將在電腦</a:t>
            </a:r>
            <a:r>
              <a:rPr lang="zh-TW" altLang="en-US" dirty="0"/>
              <a:t>中的特定類別</a:t>
            </a:r>
            <a:r>
              <a:rPr lang="zh-TW" altLang="en-US" dirty="0" smtClean="0"/>
              <a:t>庫載入到程式中。</a:t>
            </a:r>
            <a:endParaRPr lang="en-US" altLang="zh-TW" dirty="0" smtClean="0"/>
          </a:p>
          <a:p>
            <a:pPr lvl="1"/>
            <a:r>
              <a:rPr lang="zh-TW" altLang="en-US" dirty="0" smtClean="0"/>
              <a:t>語法：</a:t>
            </a:r>
            <a:r>
              <a:rPr lang="en-US" altLang="zh-TW" dirty="0"/>
              <a:t> </a:t>
            </a:r>
            <a:r>
              <a:rPr lang="en-US" altLang="zh-TW" dirty="0" smtClean="0"/>
              <a:t>library(</a:t>
            </a:r>
            <a:r>
              <a:rPr lang="zh-TW" altLang="en-US" dirty="0"/>
              <a:t>類別庫名子</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75</a:t>
            </a:fld>
            <a:endParaRPr lang="zh-TW" altLang="en-US"/>
          </a:p>
        </p:txBody>
      </p:sp>
    </p:spTree>
    <p:extLst>
      <p:ext uri="{BB962C8B-B14F-4D97-AF65-F5344CB8AC3E}">
        <p14:creationId xmlns:p14="http://schemas.microsoft.com/office/powerpoint/2010/main" val="42213992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繪圖</a:t>
            </a:r>
            <a:r>
              <a:rPr lang="en-US" altLang="zh-TW" dirty="0" smtClean="0"/>
              <a:t>ggplot2</a:t>
            </a:r>
            <a:r>
              <a:rPr lang="zh-TW" altLang="en-US" dirty="0" smtClean="0"/>
              <a:t> </a:t>
            </a:r>
            <a:r>
              <a:rPr lang="en-US" altLang="zh-TW" dirty="0" smtClean="0"/>
              <a:t>–</a:t>
            </a:r>
            <a:r>
              <a:rPr lang="zh-TW" altLang="en-US" dirty="0" smtClean="0"/>
              <a:t>散布圖</a:t>
            </a:r>
            <a:endParaRPr lang="zh-TW" altLang="en-US" dirty="0"/>
          </a:p>
        </p:txBody>
      </p:sp>
      <p:sp>
        <p:nvSpPr>
          <p:cNvPr id="3" name="內容版面配置區 2"/>
          <p:cNvSpPr>
            <a:spLocks noGrp="1"/>
          </p:cNvSpPr>
          <p:nvPr>
            <p:ph idx="1"/>
          </p:nvPr>
        </p:nvSpPr>
        <p:spPr/>
        <p:txBody>
          <a:bodyPr>
            <a:normAutofit fontScale="92500"/>
          </a:bodyPr>
          <a:lstStyle/>
          <a:p>
            <a:r>
              <a:rPr lang="en-US" altLang="zh-TW" dirty="0"/>
              <a:t>g</a:t>
            </a:r>
            <a:r>
              <a:rPr lang="en-US" altLang="zh-TW" dirty="0" smtClean="0"/>
              <a:t>gplot2 :</a:t>
            </a:r>
            <a:r>
              <a:rPr lang="zh-TW" altLang="en-US" dirty="0"/>
              <a:t> </a:t>
            </a:r>
            <a:r>
              <a:rPr lang="en-US" altLang="zh-TW" dirty="0"/>
              <a:t>ggplot2</a:t>
            </a:r>
            <a:r>
              <a:rPr lang="zh-TW" altLang="en-US" dirty="0"/>
              <a:t>是統計程式語言</a:t>
            </a:r>
            <a:r>
              <a:rPr lang="en-US" altLang="zh-TW" dirty="0"/>
              <a:t>R</a:t>
            </a:r>
            <a:r>
              <a:rPr lang="zh-TW" altLang="en-US" dirty="0"/>
              <a:t>的一個數據可視化繪圖包。</a:t>
            </a:r>
            <a:r>
              <a:rPr lang="en-US" altLang="zh-TW" dirty="0"/>
              <a:t>ggplot2</a:t>
            </a:r>
            <a:r>
              <a:rPr lang="zh-TW" altLang="en-US" dirty="0"/>
              <a:t>由</a:t>
            </a:r>
            <a:r>
              <a:rPr lang="en-US" altLang="zh-TW" dirty="0"/>
              <a:t>Hadley Wickham</a:t>
            </a:r>
            <a:r>
              <a:rPr lang="zh-TW" altLang="en-US" dirty="0"/>
              <a:t>在</a:t>
            </a:r>
            <a:r>
              <a:rPr lang="en-US" altLang="zh-TW" dirty="0"/>
              <a:t>2005</a:t>
            </a:r>
            <a:r>
              <a:rPr lang="zh-TW" altLang="en-US" dirty="0"/>
              <a:t>年創造</a:t>
            </a:r>
            <a:r>
              <a:rPr lang="zh-TW" altLang="en-US" dirty="0" smtClean="0"/>
              <a:t>。</a:t>
            </a:r>
            <a:endParaRPr lang="en-US" altLang="zh-TW" dirty="0" smtClean="0"/>
          </a:p>
          <a:p>
            <a:endParaRPr lang="en-US" altLang="zh-TW" dirty="0" smtClean="0"/>
          </a:p>
          <a:p>
            <a:r>
              <a:rPr lang="zh-TW" altLang="en-US" dirty="0" smtClean="0"/>
              <a:t>語法：</a:t>
            </a:r>
            <a:endParaRPr lang="en-US" altLang="zh-TW" dirty="0" smtClean="0"/>
          </a:p>
          <a:p>
            <a:pPr marL="0" indent="0">
              <a:buNone/>
            </a:pPr>
            <a:r>
              <a:rPr lang="en-US" altLang="zh-TW" dirty="0" smtClean="0"/>
              <a:t>      </a:t>
            </a:r>
            <a:r>
              <a:rPr lang="en-US" altLang="zh-TW" dirty="0" err="1" smtClean="0"/>
              <a:t>ggplot</a:t>
            </a:r>
            <a:r>
              <a:rPr lang="en-US" altLang="zh-TW" dirty="0" smtClean="0"/>
              <a:t>( </a:t>
            </a:r>
            <a:r>
              <a:rPr lang="zh-TW" altLang="en-US" dirty="0" smtClean="0">
                <a:solidFill>
                  <a:schemeClr val="accent2">
                    <a:lumMod val="50000"/>
                  </a:schemeClr>
                </a:solidFill>
              </a:rPr>
              <a:t>要顯示的</a:t>
            </a:r>
            <a:r>
              <a:rPr lang="en-US" altLang="zh-TW" dirty="0" err="1" smtClean="0">
                <a:solidFill>
                  <a:schemeClr val="accent2">
                    <a:lumMod val="50000"/>
                  </a:schemeClr>
                </a:solidFill>
              </a:rPr>
              <a:t>dataframe</a:t>
            </a:r>
            <a:r>
              <a:rPr lang="en-US" altLang="zh-TW" dirty="0" smtClean="0">
                <a:solidFill>
                  <a:schemeClr val="accent2">
                    <a:lumMod val="50000"/>
                  </a:schemeClr>
                </a:solidFill>
              </a:rPr>
              <a:t>   </a:t>
            </a:r>
            <a:r>
              <a:rPr lang="en-US" altLang="zh-TW" dirty="0" smtClean="0"/>
              <a:t>, </a:t>
            </a:r>
            <a:r>
              <a:rPr lang="en-US" altLang="zh-TW" dirty="0" err="1"/>
              <a:t>aes</a:t>
            </a:r>
            <a:r>
              <a:rPr lang="en-US" altLang="zh-TW" dirty="0"/>
              <a:t>(x </a:t>
            </a:r>
            <a:r>
              <a:rPr lang="en-US" altLang="zh-TW" dirty="0" smtClean="0"/>
              <a:t>= </a:t>
            </a:r>
            <a:r>
              <a:rPr lang="en-US" altLang="zh-TW" dirty="0" smtClean="0">
                <a:solidFill>
                  <a:schemeClr val="accent2">
                    <a:lumMod val="50000"/>
                  </a:schemeClr>
                </a:solidFill>
              </a:rPr>
              <a:t>X</a:t>
            </a:r>
            <a:r>
              <a:rPr lang="zh-TW" altLang="en-US" dirty="0" smtClean="0">
                <a:solidFill>
                  <a:schemeClr val="accent2">
                    <a:lumMod val="50000"/>
                  </a:schemeClr>
                </a:solidFill>
              </a:rPr>
              <a:t>軸欄位</a:t>
            </a:r>
            <a:r>
              <a:rPr lang="en-US" altLang="zh-TW" dirty="0" smtClean="0"/>
              <a:t>,</a:t>
            </a:r>
            <a:r>
              <a:rPr lang="zh-TW" altLang="en-US" dirty="0" smtClean="0"/>
              <a:t> </a:t>
            </a:r>
            <a:r>
              <a:rPr lang="en-US" altLang="zh-TW" dirty="0" smtClean="0"/>
              <a:t> </a:t>
            </a:r>
            <a:r>
              <a:rPr lang="en-US" altLang="zh-TW" dirty="0"/>
              <a:t>y </a:t>
            </a:r>
            <a:r>
              <a:rPr lang="en-US" altLang="zh-TW" dirty="0" smtClean="0"/>
              <a:t>=</a:t>
            </a:r>
            <a:r>
              <a:rPr lang="en-US" altLang="zh-TW" dirty="0" smtClean="0">
                <a:solidFill>
                  <a:schemeClr val="accent2">
                    <a:lumMod val="50000"/>
                  </a:schemeClr>
                </a:solidFill>
              </a:rPr>
              <a:t>Y</a:t>
            </a:r>
            <a:r>
              <a:rPr lang="zh-TW" altLang="en-US" dirty="0" smtClean="0">
                <a:solidFill>
                  <a:schemeClr val="accent2">
                    <a:lumMod val="50000"/>
                  </a:schemeClr>
                </a:solidFill>
              </a:rPr>
              <a:t>軸欄位</a:t>
            </a:r>
            <a:r>
              <a:rPr lang="en-US" altLang="zh-TW" dirty="0" smtClean="0"/>
              <a:t>)) </a:t>
            </a:r>
            <a:r>
              <a:rPr lang="en-US" altLang="zh-TW" dirty="0"/>
              <a:t>))</a:t>
            </a:r>
            <a:r>
              <a:rPr lang="zh-TW" altLang="en-US" dirty="0"/>
              <a:t> </a:t>
            </a:r>
            <a:r>
              <a:rPr lang="en-US" altLang="zh-TW" dirty="0"/>
              <a:t>+</a:t>
            </a:r>
          </a:p>
          <a:p>
            <a:pPr marL="0" indent="0">
              <a:buNone/>
            </a:pPr>
            <a:r>
              <a:rPr lang="en-US" altLang="zh-TW" dirty="0"/>
              <a:t>  </a:t>
            </a:r>
            <a:r>
              <a:rPr lang="zh-TW" altLang="en-US" dirty="0"/>
              <a:t>     </a:t>
            </a:r>
            <a:r>
              <a:rPr lang="en-US" altLang="zh-TW" dirty="0" err="1"/>
              <a:t>geom_point</a:t>
            </a:r>
            <a:r>
              <a:rPr lang="en-US" altLang="zh-TW" dirty="0" smtClean="0"/>
              <a:t>()</a:t>
            </a:r>
            <a:endParaRPr lang="en-US" altLang="zh-TW" dirty="0"/>
          </a:p>
          <a:p>
            <a:pPr marL="457200" lvl="1" indent="0">
              <a:buNone/>
            </a:pPr>
            <a:r>
              <a:rPr lang="en-US" altLang="zh-TW" sz="2800" dirty="0"/>
              <a:t> </a:t>
            </a:r>
            <a:endParaRPr lang="zh-TW" altLang="en-US" sz="2800" dirty="0"/>
          </a:p>
          <a:p>
            <a:pPr marL="0" indent="0">
              <a:buNone/>
            </a:pPr>
            <a:r>
              <a:rPr lang="en-US" altLang="zh-TW" dirty="0" smtClean="0"/>
              <a:t>Ex. </a:t>
            </a:r>
            <a:r>
              <a:rPr lang="en-US" altLang="zh-TW" dirty="0" err="1" smtClean="0"/>
              <a:t>ggplot</a:t>
            </a:r>
            <a:r>
              <a:rPr lang="en-US" altLang="zh-TW" dirty="0" smtClean="0"/>
              <a:t>(data</a:t>
            </a:r>
            <a:r>
              <a:rPr lang="en-US" altLang="zh-TW" dirty="0"/>
              <a:t>, </a:t>
            </a:r>
            <a:r>
              <a:rPr lang="en-US" altLang="zh-TW" dirty="0" err="1"/>
              <a:t>aes</a:t>
            </a:r>
            <a:r>
              <a:rPr lang="en-US" altLang="zh-TW" dirty="0"/>
              <a:t>(x = Population, y = Sales)) ))</a:t>
            </a:r>
            <a:r>
              <a:rPr lang="zh-TW" altLang="en-US" dirty="0"/>
              <a:t> </a:t>
            </a:r>
            <a:r>
              <a:rPr lang="en-US" altLang="zh-TW" dirty="0"/>
              <a:t>+</a:t>
            </a:r>
          </a:p>
          <a:p>
            <a:pPr marL="0" indent="0">
              <a:buNone/>
            </a:pPr>
            <a:r>
              <a:rPr lang="en-US" altLang="zh-TW" dirty="0"/>
              <a:t>  </a:t>
            </a:r>
            <a:r>
              <a:rPr lang="zh-TW" altLang="en-US" dirty="0"/>
              <a:t>     </a:t>
            </a:r>
            <a:r>
              <a:rPr lang="en-US" altLang="zh-TW" dirty="0" err="1"/>
              <a:t>geom_point</a:t>
            </a:r>
            <a:r>
              <a:rPr lang="en-US" altLang="zh-TW" dirty="0"/>
              <a:t>()</a:t>
            </a:r>
            <a:endParaRPr lang="zh-TW" altLang="en-US" dirty="0"/>
          </a:p>
          <a:p>
            <a:pPr marL="0" indent="0">
              <a:buNone/>
            </a:pPr>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76</a:t>
            </a:fld>
            <a:endParaRPr lang="zh-TW" altLang="en-US"/>
          </a:p>
        </p:txBody>
      </p:sp>
    </p:spTree>
    <p:extLst>
      <p:ext uri="{BB962C8B-B14F-4D97-AF65-F5344CB8AC3E}">
        <p14:creationId xmlns:p14="http://schemas.microsoft.com/office/powerpoint/2010/main" val="204966095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4400" dirty="0"/>
              <a:t>投</a:t>
            </a:r>
            <a:r>
              <a:rPr lang="zh-TW" altLang="en-US" sz="4400" dirty="0" smtClean="0"/>
              <a:t>行銷</a:t>
            </a:r>
            <a:r>
              <a:rPr lang="zh-TW" altLang="en-US" sz="4400" dirty="0"/>
              <a:t>資源到哪個</a:t>
            </a:r>
            <a:r>
              <a:rPr lang="zh-TW" altLang="en-US" sz="4400" dirty="0" smtClean="0"/>
              <a:t>門市比較</a:t>
            </a:r>
            <a:r>
              <a:rPr lang="zh-TW" altLang="en-US" sz="4400" dirty="0"/>
              <a:t>好</a:t>
            </a:r>
            <a:r>
              <a:rPr lang="zh-TW" altLang="en-US" sz="4400" dirty="0" smtClean="0"/>
              <a:t>呢</a:t>
            </a:r>
            <a:r>
              <a:rPr lang="en-US" altLang="zh-TW" dirty="0" smtClean="0"/>
              <a:t>?</a:t>
            </a:r>
            <a:endParaRPr lang="zh-TW" altLang="en-US" dirty="0"/>
          </a:p>
        </p:txBody>
      </p:sp>
      <p:sp>
        <p:nvSpPr>
          <p:cNvPr id="3" name="內容版面配置區 2"/>
          <p:cNvSpPr>
            <a:spLocks noGrp="1"/>
          </p:cNvSpPr>
          <p:nvPr>
            <p:ph idx="1"/>
          </p:nvPr>
        </p:nvSpPr>
        <p:spPr/>
        <p:txBody>
          <a:bodyPr/>
          <a:lstStyle/>
          <a:p>
            <a:r>
              <a:rPr lang="zh-TW" altLang="en-US" dirty="0" smtClean="0"/>
              <a:t>什麼資料是我們有</a:t>
            </a:r>
            <a:r>
              <a:rPr lang="en-US" altLang="zh-TW" dirty="0" smtClean="0"/>
              <a:t>?</a:t>
            </a:r>
            <a:r>
              <a:rPr lang="zh-TW" altLang="en-US" dirty="0" smtClean="0"/>
              <a:t>又可以影響</a:t>
            </a:r>
            <a:r>
              <a:rPr lang="zh-TW" altLang="en-US" dirty="0"/>
              <a:t>銷量</a:t>
            </a:r>
            <a:r>
              <a:rPr lang="en-US" altLang="zh-TW" dirty="0" smtClean="0"/>
              <a:t>?</a:t>
            </a:r>
          </a:p>
          <a:p>
            <a:pPr marL="0" indent="0">
              <a:buNone/>
            </a:pPr>
            <a:r>
              <a:rPr lang="en-US" altLang="zh-TW" dirty="0"/>
              <a:t> </a:t>
            </a:r>
            <a:r>
              <a:rPr lang="zh-TW" altLang="en-US" dirty="0" smtClean="0"/>
              <a:t> </a:t>
            </a:r>
            <a:r>
              <a:rPr lang="en-US" altLang="zh-TW" dirty="0" smtClean="0"/>
              <a:t>" Sales </a:t>
            </a:r>
            <a:r>
              <a:rPr lang="en-US" altLang="zh-TW" dirty="0"/>
              <a:t>"</a:t>
            </a:r>
            <a:r>
              <a:rPr lang="en-US" altLang="zh-TW" dirty="0" smtClean="0"/>
              <a:t>  </a:t>
            </a:r>
            <a:r>
              <a:rPr lang="zh-TW" altLang="en-US" dirty="0" smtClean="0"/>
              <a:t>、 </a:t>
            </a:r>
            <a:r>
              <a:rPr lang="en-US" altLang="zh-TW" dirty="0" smtClean="0"/>
              <a:t>"</a:t>
            </a:r>
            <a:r>
              <a:rPr lang="en-US" altLang="zh-TW" dirty="0" err="1" smtClean="0"/>
              <a:t>CompPrice</a:t>
            </a:r>
            <a:r>
              <a:rPr lang="en-US" altLang="zh-TW" dirty="0" smtClean="0"/>
              <a:t>" </a:t>
            </a:r>
            <a:r>
              <a:rPr lang="zh-TW" altLang="en-US" dirty="0" smtClean="0"/>
              <a:t> </a:t>
            </a:r>
            <a:r>
              <a:rPr lang="zh-TW" altLang="en-US" dirty="0"/>
              <a:t>、</a:t>
            </a:r>
            <a:r>
              <a:rPr lang="en-US" altLang="zh-TW" dirty="0" smtClean="0"/>
              <a:t>  "</a:t>
            </a:r>
            <a:r>
              <a:rPr lang="en-US" altLang="zh-TW" dirty="0"/>
              <a:t>Income"     </a:t>
            </a:r>
          </a:p>
          <a:p>
            <a:pPr marL="0" indent="0">
              <a:buNone/>
            </a:pPr>
            <a:r>
              <a:rPr lang="en-US" altLang="zh-TW" dirty="0"/>
              <a:t> </a:t>
            </a:r>
            <a:r>
              <a:rPr lang="en-US" altLang="zh-TW" dirty="0" smtClean="0"/>
              <a:t> </a:t>
            </a:r>
            <a:r>
              <a:rPr lang="en-US" altLang="zh-TW" dirty="0"/>
              <a:t>"Advertising</a:t>
            </a:r>
            <a:r>
              <a:rPr lang="en-US" altLang="zh-TW" dirty="0" smtClean="0"/>
              <a:t>"</a:t>
            </a:r>
            <a:r>
              <a:rPr lang="zh-TW" altLang="en-US" dirty="0"/>
              <a:t> 、</a:t>
            </a:r>
            <a:r>
              <a:rPr lang="en-US" altLang="zh-TW" dirty="0"/>
              <a:t> </a:t>
            </a:r>
            <a:r>
              <a:rPr lang="en-US" altLang="zh-TW" dirty="0" smtClean="0"/>
              <a:t> "</a:t>
            </a:r>
            <a:r>
              <a:rPr lang="en-US" altLang="zh-TW" dirty="0"/>
              <a:t>Population</a:t>
            </a:r>
            <a:r>
              <a:rPr lang="en-US" altLang="zh-TW" dirty="0" smtClean="0"/>
              <a:t>"</a:t>
            </a:r>
            <a:r>
              <a:rPr lang="zh-TW" altLang="en-US" dirty="0"/>
              <a:t> 、</a:t>
            </a:r>
            <a:r>
              <a:rPr lang="en-US" altLang="zh-TW" dirty="0"/>
              <a:t> </a:t>
            </a:r>
            <a:r>
              <a:rPr lang="en-US" altLang="zh-TW" dirty="0" smtClean="0"/>
              <a:t>  "</a:t>
            </a:r>
            <a:r>
              <a:rPr lang="en-US" altLang="zh-TW" dirty="0"/>
              <a:t>Price"  </a:t>
            </a:r>
            <a:r>
              <a:rPr lang="zh-TW" altLang="en-US" dirty="0"/>
              <a:t> 、</a:t>
            </a:r>
            <a:r>
              <a:rPr lang="en-US" altLang="zh-TW" dirty="0"/>
              <a:t> </a:t>
            </a:r>
            <a:r>
              <a:rPr lang="en-US" altLang="zh-TW" dirty="0" smtClean="0"/>
              <a:t>    "</a:t>
            </a:r>
            <a:r>
              <a:rPr lang="en-US" altLang="zh-TW" dirty="0" err="1"/>
              <a:t>ShelveLoc</a:t>
            </a:r>
            <a:r>
              <a:rPr lang="en-US" altLang="zh-TW" dirty="0"/>
              <a:t>"  </a:t>
            </a:r>
          </a:p>
          <a:p>
            <a:pPr marL="0" indent="0">
              <a:buNone/>
            </a:pPr>
            <a:r>
              <a:rPr lang="en-US" altLang="zh-TW" dirty="0"/>
              <a:t> </a:t>
            </a:r>
            <a:r>
              <a:rPr lang="en-US" altLang="zh-TW" dirty="0" smtClean="0"/>
              <a:t> </a:t>
            </a:r>
            <a:r>
              <a:rPr lang="en-US" altLang="zh-TW" dirty="0"/>
              <a:t>"Age"      </a:t>
            </a:r>
            <a:r>
              <a:rPr lang="zh-TW" altLang="en-US" dirty="0"/>
              <a:t> 、</a:t>
            </a:r>
            <a:r>
              <a:rPr lang="en-US" altLang="zh-TW" dirty="0"/>
              <a:t> </a:t>
            </a:r>
            <a:r>
              <a:rPr lang="en-US" altLang="zh-TW" dirty="0" smtClean="0"/>
              <a:t>   "</a:t>
            </a:r>
            <a:r>
              <a:rPr lang="en-US" altLang="zh-TW" dirty="0"/>
              <a:t>Education" </a:t>
            </a:r>
            <a:r>
              <a:rPr lang="zh-TW" altLang="en-US" dirty="0"/>
              <a:t> 、</a:t>
            </a:r>
            <a:r>
              <a:rPr lang="en-US" altLang="zh-TW" dirty="0"/>
              <a:t> </a:t>
            </a:r>
            <a:r>
              <a:rPr lang="en-US" altLang="zh-TW" dirty="0" smtClean="0"/>
              <a:t>  "</a:t>
            </a:r>
            <a:r>
              <a:rPr lang="en-US" altLang="zh-TW" dirty="0"/>
              <a:t>Urban"    </a:t>
            </a:r>
            <a:r>
              <a:rPr lang="zh-TW" altLang="en-US" dirty="0"/>
              <a:t> 、</a:t>
            </a:r>
            <a:r>
              <a:rPr lang="en-US" altLang="zh-TW" dirty="0"/>
              <a:t> </a:t>
            </a:r>
            <a:r>
              <a:rPr lang="en-US" altLang="zh-TW" dirty="0" smtClean="0"/>
              <a:t>   "</a:t>
            </a:r>
            <a:r>
              <a:rPr lang="en-US" altLang="zh-TW" dirty="0"/>
              <a:t>US"         </a:t>
            </a:r>
          </a:p>
          <a:p>
            <a:endParaRPr lang="en-US" altLang="zh-TW" dirty="0" smtClean="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77</a:t>
            </a:fld>
            <a:endParaRPr lang="zh-TW" altLang="en-US"/>
          </a:p>
        </p:txBody>
      </p:sp>
      <p:sp>
        <p:nvSpPr>
          <p:cNvPr id="8" name="文字方塊 7"/>
          <p:cNvSpPr txBox="1"/>
          <p:nvPr/>
        </p:nvSpPr>
        <p:spPr>
          <a:xfrm>
            <a:off x="1603554" y="4439264"/>
            <a:ext cx="6353021" cy="523220"/>
          </a:xfrm>
          <a:prstGeom prst="rect">
            <a:avLst/>
          </a:prstGeom>
          <a:noFill/>
        </p:spPr>
        <p:txBody>
          <a:bodyPr wrap="none" rtlCol="0">
            <a:spAutoFit/>
          </a:bodyPr>
          <a:lstStyle/>
          <a:p>
            <a:r>
              <a:rPr lang="zh-TW" altLang="en-US" sz="2800" dirty="0">
                <a:latin typeface="Times New Roman" panose="02020603050405020304" pitchFamily="18" charset="0"/>
                <a:ea typeface="標楷體" panose="03000509000000000000" pitchFamily="65" charset="-120"/>
              </a:rPr>
              <a:t>最後選擇</a:t>
            </a:r>
            <a:r>
              <a:rPr lang="zh-TW" altLang="en-US" sz="2800" b="1" dirty="0" smtClean="0">
                <a:latin typeface="Times New Roman" panose="02020603050405020304" pitchFamily="18" charset="0"/>
                <a:ea typeface="標楷體" panose="03000509000000000000" pitchFamily="65" charset="-120"/>
              </a:rPr>
              <a:t>銷量</a:t>
            </a:r>
            <a:r>
              <a:rPr lang="en-US" altLang="zh-TW" sz="2800" b="1" dirty="0" smtClean="0">
                <a:latin typeface="Times New Roman" panose="02020603050405020304" pitchFamily="18" charset="0"/>
                <a:ea typeface="標楷體" panose="03000509000000000000" pitchFamily="65" charset="-120"/>
              </a:rPr>
              <a:t>(</a:t>
            </a:r>
            <a:r>
              <a:rPr lang="en-US" altLang="zh-TW" sz="2800" b="1" dirty="0">
                <a:latin typeface="Times New Roman" panose="02020603050405020304" pitchFamily="18" charset="0"/>
                <a:ea typeface="標楷體" panose="03000509000000000000" pitchFamily="65" charset="-120"/>
              </a:rPr>
              <a:t>Sales</a:t>
            </a:r>
            <a:r>
              <a:rPr lang="en-US" altLang="zh-TW" sz="2800" b="1" dirty="0" smtClean="0">
                <a:latin typeface="Times New Roman" panose="02020603050405020304" pitchFamily="18" charset="0"/>
                <a:ea typeface="標楷體" panose="03000509000000000000" pitchFamily="65" charset="-120"/>
              </a:rPr>
              <a:t>)</a:t>
            </a:r>
            <a:r>
              <a:rPr lang="zh-TW" altLang="en-US" sz="2800" dirty="0" smtClean="0">
                <a:latin typeface="Times New Roman" panose="02020603050405020304" pitchFamily="18" charset="0"/>
                <a:ea typeface="標楷體" panose="03000509000000000000" pitchFamily="65" charset="-120"/>
              </a:rPr>
              <a:t>、</a:t>
            </a:r>
            <a:r>
              <a:rPr lang="zh-TW" altLang="en-US" sz="2800" b="1" dirty="0" smtClean="0">
                <a:latin typeface="Times New Roman" panose="02020603050405020304" pitchFamily="18" charset="0"/>
                <a:ea typeface="標楷體" panose="03000509000000000000" pitchFamily="65" charset="-120"/>
              </a:rPr>
              <a:t>人口</a:t>
            </a:r>
            <a:r>
              <a:rPr lang="en-US" altLang="zh-TW" sz="2800" b="1" dirty="0" smtClean="0">
                <a:latin typeface="Times New Roman" panose="02020603050405020304" pitchFamily="18" charset="0"/>
                <a:ea typeface="標楷體" panose="03000509000000000000" pitchFamily="65" charset="-120"/>
              </a:rPr>
              <a:t>(</a:t>
            </a:r>
            <a:r>
              <a:rPr lang="en-US" altLang="zh-TW" sz="2800" b="1" dirty="0">
                <a:latin typeface="Times New Roman" panose="02020603050405020304" pitchFamily="18" charset="0"/>
                <a:ea typeface="標楷體" panose="03000509000000000000" pitchFamily="65" charset="-120"/>
              </a:rPr>
              <a:t>Population</a:t>
            </a:r>
            <a:r>
              <a:rPr lang="en-US" altLang="zh-TW" sz="2800" b="1" dirty="0" smtClean="0">
                <a:latin typeface="Times New Roman" panose="02020603050405020304" pitchFamily="18" charset="0"/>
                <a:ea typeface="標楷體" panose="03000509000000000000" pitchFamily="65" charset="-120"/>
              </a:rPr>
              <a:t>)</a:t>
            </a:r>
            <a:endParaRPr lang="zh-TW" altLang="en-US" sz="2800" dirty="0">
              <a:latin typeface="Times New Roman" panose="02020603050405020304" pitchFamily="18" charset="0"/>
              <a:ea typeface="標楷體" panose="03000509000000000000" pitchFamily="65" charset="-120"/>
            </a:endParaRPr>
          </a:p>
        </p:txBody>
      </p:sp>
    </p:spTree>
    <p:extLst>
      <p:ext uri="{BB962C8B-B14F-4D97-AF65-F5344CB8AC3E}">
        <p14:creationId xmlns:p14="http://schemas.microsoft.com/office/powerpoint/2010/main" val="407363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問題四、</a:t>
            </a:r>
            <a:r>
              <a:rPr lang="zh-TW" altLang="en-US" dirty="0" smtClean="0"/>
              <a:t>繪製二維圖形</a:t>
            </a:r>
            <a:endParaRPr lang="zh-TW" altLang="en-US" dirty="0"/>
          </a:p>
        </p:txBody>
      </p:sp>
      <p:sp>
        <p:nvSpPr>
          <p:cNvPr id="3" name="內容版面配置區 2"/>
          <p:cNvSpPr>
            <a:spLocks noGrp="1"/>
          </p:cNvSpPr>
          <p:nvPr>
            <p:ph idx="1"/>
          </p:nvPr>
        </p:nvSpPr>
        <p:spPr/>
        <p:txBody>
          <a:bodyPr/>
          <a:lstStyle/>
          <a:p>
            <a:pPr marL="0" indent="0">
              <a:buNone/>
            </a:pPr>
            <a:r>
              <a:rPr lang="en-US" altLang="zh-TW" dirty="0" err="1"/>
              <a:t>install.packages</a:t>
            </a:r>
            <a:r>
              <a:rPr lang="en-US" altLang="zh-TW" dirty="0"/>
              <a:t>('ggplot2')</a:t>
            </a:r>
          </a:p>
          <a:p>
            <a:pPr marL="0" indent="0">
              <a:buNone/>
            </a:pPr>
            <a:r>
              <a:rPr lang="en-US" altLang="zh-TW" dirty="0"/>
              <a:t>library(ggplot2</a:t>
            </a:r>
            <a:r>
              <a:rPr lang="en-US" altLang="zh-TW" dirty="0" smtClean="0"/>
              <a:t>)</a:t>
            </a:r>
          </a:p>
          <a:p>
            <a:pPr marL="0" indent="0">
              <a:buNone/>
            </a:pPr>
            <a:endParaRPr lang="en-US" altLang="zh-TW" dirty="0"/>
          </a:p>
          <a:p>
            <a:pPr marL="0" indent="0">
              <a:buNone/>
            </a:pPr>
            <a:r>
              <a:rPr lang="en-US" altLang="zh-TW" dirty="0" err="1"/>
              <a:t>ggplot</a:t>
            </a:r>
            <a:r>
              <a:rPr lang="en-US" altLang="zh-TW" dirty="0"/>
              <a:t>(data, </a:t>
            </a:r>
            <a:r>
              <a:rPr lang="en-US" altLang="zh-TW" dirty="0" err="1"/>
              <a:t>aes</a:t>
            </a:r>
            <a:r>
              <a:rPr lang="en-US" altLang="zh-TW" dirty="0"/>
              <a:t>(x = Population, y = Sales)) +</a:t>
            </a:r>
          </a:p>
          <a:p>
            <a:pPr marL="0" indent="0">
              <a:buNone/>
            </a:pPr>
            <a:r>
              <a:rPr lang="en-US" altLang="zh-TW" dirty="0"/>
              <a:t>  </a:t>
            </a:r>
            <a:r>
              <a:rPr lang="en-US" altLang="zh-TW" dirty="0" err="1"/>
              <a:t>geom_point</a:t>
            </a:r>
            <a:r>
              <a:rPr lang="en-US" altLang="zh-TW" dirty="0"/>
              <a:t>()</a:t>
            </a:r>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78</a:t>
            </a:fld>
            <a:endParaRPr lang="zh-TW" altLang="en-US"/>
          </a:p>
        </p:txBody>
      </p:sp>
    </p:spTree>
    <p:extLst>
      <p:ext uri="{BB962C8B-B14F-4D97-AF65-F5344CB8AC3E}">
        <p14:creationId xmlns:p14="http://schemas.microsoft.com/office/powerpoint/2010/main" val="27961653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看圖</a:t>
            </a:r>
            <a:r>
              <a:rPr lang="en-US" altLang="zh-TW" dirty="0" smtClean="0"/>
              <a:t>…</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79</a:t>
            </a:fld>
            <a:endParaRPr lang="zh-TW" altLang="en-US"/>
          </a:p>
        </p:txBody>
      </p:sp>
      <p:pic>
        <p:nvPicPr>
          <p:cNvPr id="5" name="圖片 4"/>
          <p:cNvPicPr>
            <a:picLocks noChangeAspect="1"/>
          </p:cNvPicPr>
          <p:nvPr/>
        </p:nvPicPr>
        <p:blipFill>
          <a:blip r:embed="rId2"/>
          <a:stretch>
            <a:fillRect/>
          </a:stretch>
        </p:blipFill>
        <p:spPr>
          <a:xfrm>
            <a:off x="1120877" y="1656888"/>
            <a:ext cx="9459356" cy="4882025"/>
          </a:xfrm>
          <a:prstGeom prst="rect">
            <a:avLst/>
          </a:prstGeom>
        </p:spPr>
      </p:pic>
    </p:spTree>
    <p:extLst>
      <p:ext uri="{BB962C8B-B14F-4D97-AF65-F5344CB8AC3E}">
        <p14:creationId xmlns:p14="http://schemas.microsoft.com/office/powerpoint/2010/main" val="2970524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Times New Roman" pitchFamily="18" charset="0"/>
                <a:ea typeface="標楷體" panose="03000509000000000000" pitchFamily="65" charset="-120"/>
                <a:cs typeface="Times New Roman" pitchFamily="18" charset="0"/>
              </a:rPr>
              <a:t>大綱</a:t>
            </a:r>
            <a:endParaRPr lang="zh-TW" altLang="en-US" dirty="0">
              <a:latin typeface="Times New Roman" pitchFamily="18" charset="0"/>
              <a:ea typeface="標楷體" panose="03000509000000000000" pitchFamily="65" charset="-120"/>
              <a:cs typeface="Times New Roman" pitchFamily="18" charset="0"/>
            </a:endParaRPr>
          </a:p>
        </p:txBody>
      </p:sp>
      <p:sp>
        <p:nvSpPr>
          <p:cNvPr id="3" name="內容版面配置區 2"/>
          <p:cNvSpPr>
            <a:spLocks noGrp="1"/>
          </p:cNvSpPr>
          <p:nvPr>
            <p:ph idx="1"/>
          </p:nvPr>
        </p:nvSpPr>
        <p:spPr>
          <a:xfrm>
            <a:off x="838201" y="1825625"/>
            <a:ext cx="5672380" cy="4351339"/>
          </a:xfrm>
        </p:spPr>
        <p:txBody>
          <a:bodyPr>
            <a:normAutofit/>
          </a:bodyPr>
          <a:lstStyle/>
          <a:p>
            <a:r>
              <a:rPr lang="zh-TW" altLang="en-US" dirty="0" smtClean="0">
                <a:solidFill>
                  <a:srgbClr val="3333FF"/>
                </a:solidFill>
                <a:latin typeface="Times New Roman" pitchFamily="18" charset="0"/>
                <a:ea typeface="標楷體" panose="03000509000000000000" pitchFamily="65" charset="-120"/>
                <a:cs typeface="Times New Roman" pitchFamily="18" charset="0"/>
              </a:rPr>
              <a:t>課程規劃</a:t>
            </a:r>
            <a:endParaRPr lang="en-US" altLang="zh-TW" dirty="0" smtClean="0">
              <a:solidFill>
                <a:srgbClr val="3333FF"/>
              </a:solidFill>
              <a:latin typeface="Times New Roman" pitchFamily="18" charset="0"/>
              <a:ea typeface="標楷體" panose="03000509000000000000" pitchFamily="65" charset="-120"/>
              <a:cs typeface="Times New Roman" pitchFamily="18" charset="0"/>
            </a:endParaRPr>
          </a:p>
          <a:p>
            <a:pPr lvl="1"/>
            <a:r>
              <a:rPr lang="zh-TW" altLang="en-US" dirty="0" smtClean="0"/>
              <a:t>課程總</a:t>
            </a:r>
            <a:r>
              <a:rPr lang="zh-TW" altLang="en-US" dirty="0"/>
              <a:t>覽</a:t>
            </a:r>
            <a:endParaRPr lang="en-US" altLang="zh-TW" dirty="0"/>
          </a:p>
          <a:p>
            <a:pPr lvl="1"/>
            <a:r>
              <a:rPr lang="zh-TW" altLang="en-US" dirty="0" smtClean="0"/>
              <a:t>課程</a:t>
            </a:r>
            <a:r>
              <a:rPr lang="zh-TW" altLang="en-US" dirty="0"/>
              <a:t>相關</a:t>
            </a:r>
            <a:r>
              <a:rPr lang="zh-TW" altLang="en-US" dirty="0" smtClean="0"/>
              <a:t>事項</a:t>
            </a:r>
            <a:endParaRPr lang="en-US" altLang="zh-TW" dirty="0" smtClean="0"/>
          </a:p>
          <a:p>
            <a:r>
              <a:rPr lang="zh-TW" altLang="en-US" dirty="0" smtClean="0">
                <a:solidFill>
                  <a:srgbClr val="3333FF"/>
                </a:solidFill>
                <a:latin typeface="Times New Roman" pitchFamily="18" charset="0"/>
                <a:ea typeface="標楷體" panose="03000509000000000000" pitchFamily="65" charset="-120"/>
                <a:cs typeface="Times New Roman" pitchFamily="18" charset="0"/>
              </a:rPr>
              <a:t>資料科學現況及趨勢</a:t>
            </a:r>
            <a:endParaRPr lang="en-US" altLang="zh-TW" dirty="0">
              <a:solidFill>
                <a:srgbClr val="3333FF"/>
              </a:solidFill>
              <a:latin typeface="Times New Roman" pitchFamily="18" charset="0"/>
              <a:ea typeface="標楷體" panose="03000509000000000000" pitchFamily="65" charset="-120"/>
              <a:cs typeface="Times New Roman" pitchFamily="18" charset="0"/>
            </a:endParaRPr>
          </a:p>
          <a:p>
            <a:pPr lvl="1"/>
            <a:r>
              <a:rPr lang="zh-TW" altLang="en-US" dirty="0" smtClean="0">
                <a:latin typeface="Times New Roman" pitchFamily="18" charset="0"/>
                <a:ea typeface="標楷體" panose="03000509000000000000" pitchFamily="65" charset="-120"/>
                <a:cs typeface="Times New Roman" pitchFamily="18" charset="0"/>
              </a:rPr>
              <a:t>行銷資料科學定義</a:t>
            </a:r>
            <a:endParaRPr lang="en-US" altLang="zh-TW" dirty="0" smtClean="0">
              <a:latin typeface="Times New Roman" pitchFamily="18" charset="0"/>
              <a:ea typeface="標楷體" panose="03000509000000000000" pitchFamily="65" charset="-120"/>
              <a:cs typeface="Times New Roman" pitchFamily="18" charset="0"/>
            </a:endParaRPr>
          </a:p>
          <a:p>
            <a:pPr lvl="1"/>
            <a:r>
              <a:rPr lang="zh-TW" altLang="en-US" dirty="0" smtClean="0">
                <a:latin typeface="Times New Roman" pitchFamily="18" charset="0"/>
                <a:ea typeface="標楷體" panose="03000509000000000000" pitchFamily="65" charset="-120"/>
                <a:cs typeface="Times New Roman" pitchFamily="18" charset="0"/>
              </a:rPr>
              <a:t>資料科學家怎麼說</a:t>
            </a:r>
            <a:r>
              <a:rPr lang="en-US" altLang="zh-TW" dirty="0" smtClean="0">
                <a:latin typeface="Times New Roman" pitchFamily="18" charset="0"/>
                <a:ea typeface="標楷體" panose="03000509000000000000" pitchFamily="65" charset="-120"/>
                <a:cs typeface="Times New Roman" pitchFamily="18" charset="0"/>
              </a:rPr>
              <a:t>?</a:t>
            </a:r>
          </a:p>
          <a:p>
            <a:r>
              <a:rPr lang="zh-TW" altLang="en-US" dirty="0">
                <a:solidFill>
                  <a:srgbClr val="3333FF"/>
                </a:solidFill>
              </a:rPr>
              <a:t>資料</a:t>
            </a:r>
            <a:r>
              <a:rPr lang="zh-TW" altLang="en-US" dirty="0" smtClean="0">
                <a:solidFill>
                  <a:srgbClr val="3333FF"/>
                </a:solidFill>
              </a:rPr>
              <a:t>科學常用資源</a:t>
            </a:r>
            <a:r>
              <a:rPr lang="zh-TW" altLang="en-US" dirty="0">
                <a:solidFill>
                  <a:srgbClr val="3333FF"/>
                </a:solidFill>
              </a:rPr>
              <a:t>簡介</a:t>
            </a:r>
            <a:endParaRPr lang="en-US" altLang="zh-TW" dirty="0">
              <a:solidFill>
                <a:srgbClr val="3333FF"/>
              </a:solidFill>
            </a:endParaRPr>
          </a:p>
          <a:p>
            <a:pPr lvl="1"/>
            <a:r>
              <a:rPr lang="en-US" altLang="zh-TW" dirty="0" err="1" smtClean="0">
                <a:latin typeface="Times New Roman" pitchFamily="18" charset="0"/>
                <a:ea typeface="標楷體" panose="03000509000000000000" pitchFamily="65" charset="-120"/>
                <a:cs typeface="Times New Roman" pitchFamily="18" charset="0"/>
              </a:rPr>
              <a:t>Github</a:t>
            </a:r>
            <a:endParaRPr lang="en-US" altLang="zh-TW" dirty="0" smtClean="0">
              <a:latin typeface="Times New Roman" pitchFamily="18" charset="0"/>
              <a:ea typeface="標楷體" panose="03000509000000000000" pitchFamily="65" charset="-120"/>
              <a:cs typeface="Times New Roman" pitchFamily="18" charset="0"/>
            </a:endParaRPr>
          </a:p>
          <a:p>
            <a:pPr lvl="1"/>
            <a:r>
              <a:rPr lang="en-US" altLang="zh-TW" dirty="0" err="1" smtClean="0">
                <a:latin typeface="Times New Roman" pitchFamily="18" charset="0"/>
                <a:ea typeface="標楷體" panose="03000509000000000000" pitchFamily="65" charset="-120"/>
                <a:cs typeface="Times New Roman" pitchFamily="18" charset="0"/>
              </a:rPr>
              <a:t>Giteye</a:t>
            </a:r>
            <a:endParaRPr lang="en-US" altLang="zh-TW" dirty="0" smtClean="0">
              <a:latin typeface="Times New Roman" pitchFamily="18" charset="0"/>
              <a:ea typeface="標楷體" panose="03000509000000000000" pitchFamily="65" charset="-120"/>
              <a:cs typeface="Times New Roman" pitchFamily="18" charset="0"/>
            </a:endParaRPr>
          </a:p>
          <a:p>
            <a:pPr lvl="1"/>
            <a:r>
              <a:rPr lang="en-US" altLang="zh-TW" dirty="0" err="1" smtClean="0">
                <a:latin typeface="Times New Roman" pitchFamily="18" charset="0"/>
                <a:ea typeface="標楷體" panose="03000509000000000000" pitchFamily="65" charset="-120"/>
                <a:cs typeface="Times New Roman" pitchFamily="18" charset="0"/>
              </a:rPr>
              <a:t>Kaggle</a:t>
            </a:r>
            <a:endParaRPr lang="en-US" altLang="zh-TW" dirty="0" smtClean="0">
              <a:latin typeface="Times New Roman" pitchFamily="18" charset="0"/>
              <a:ea typeface="標楷體" panose="03000509000000000000" pitchFamily="65" charset="-120"/>
              <a:cs typeface="Times New Roman" pitchFamily="18" charset="0"/>
            </a:endParaRPr>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8</a:t>
            </a:fld>
            <a:endParaRPr lang="zh-TW" altLang="en-US"/>
          </a:p>
        </p:txBody>
      </p:sp>
      <p:sp>
        <p:nvSpPr>
          <p:cNvPr id="6" name="內容版面配置區 2"/>
          <p:cNvSpPr txBox="1"/>
          <p:nvPr/>
        </p:nvSpPr>
        <p:spPr>
          <a:xfrm>
            <a:off x="6510580" y="1825625"/>
            <a:ext cx="5174740" cy="4792151"/>
          </a:xfrm>
          <a:prstGeom prst="rect">
            <a:avLst/>
          </a:prstGeom>
        </p:spPr>
        <p:txBody>
          <a:bodyPr vert="horz" lIns="121917" tIns="60958" rIns="121917" bIns="60958" rtlCol="0">
            <a:normAutofit/>
          </a:bodyPr>
          <a:lstStyle>
            <a:lvl1pPr marL="514350" indent="-514350" algn="l" defTabSz="913765" rtl="0" eaLnBrk="1" latinLnBrk="0" hangingPunct="1">
              <a:lnSpc>
                <a:spcPct val="90000"/>
              </a:lnSpc>
              <a:spcBef>
                <a:spcPts val="1000"/>
              </a:spcBef>
              <a:buClr>
                <a:srgbClr val="3333FF"/>
              </a:buClr>
              <a:buFont typeface="+mj-lt"/>
              <a:buAutoNum type="arabicPeriod"/>
              <a:defRPr sz="2800" kern="1200">
                <a:solidFill>
                  <a:schemeClr val="tx1"/>
                </a:solidFill>
                <a:latin typeface="Times New Roman" pitchFamily="18" charset="0"/>
                <a:ea typeface="標楷體" panose="03000509000000000000" pitchFamily="65" charset="-120"/>
                <a:cs typeface="Times New Roman" pitchFamily="18" charset="0"/>
              </a:defRPr>
            </a:lvl1pPr>
            <a:lvl2pPr marL="914400" indent="-457200" algn="l" defTabSz="913765" rtl="0" eaLnBrk="1" latinLnBrk="0" hangingPunct="1">
              <a:lnSpc>
                <a:spcPct val="90000"/>
              </a:lnSpc>
              <a:spcBef>
                <a:spcPts val="500"/>
              </a:spcBef>
              <a:buFont typeface="+mj-lt"/>
              <a:buAutoNum type="arabicParenR"/>
              <a:defRPr sz="2400" kern="1200">
                <a:solidFill>
                  <a:schemeClr val="tx1"/>
                </a:solidFill>
                <a:latin typeface="Times New Roman" pitchFamily="18" charset="0"/>
                <a:ea typeface="標楷體" panose="03000509000000000000" pitchFamily="65" charset="-120"/>
                <a:cs typeface="Times New Roman" pitchFamily="18" charset="0"/>
              </a:defRPr>
            </a:lvl2pPr>
            <a:lvl3pPr marL="1143000" indent="-228600" algn="l" defTabSz="913765" rtl="0" eaLnBrk="1" latinLnBrk="0" hangingPunct="1">
              <a:lnSpc>
                <a:spcPct val="90000"/>
              </a:lnSpc>
              <a:spcBef>
                <a:spcPts val="500"/>
              </a:spcBef>
              <a:buFont typeface="Arial" charset="0"/>
              <a:buChar char="•"/>
              <a:defRPr sz="2000" kern="1200">
                <a:solidFill>
                  <a:schemeClr val="tx1"/>
                </a:solidFill>
                <a:latin typeface="Times New Roman" pitchFamily="18" charset="0"/>
                <a:ea typeface="標楷體" panose="03000509000000000000" pitchFamily="65" charset="-120"/>
                <a:cs typeface="Times New Roman" pitchFamily="18" charset="0"/>
              </a:defRPr>
            </a:lvl3pPr>
            <a:lvl4pPr marL="1600200" indent="-228600" algn="l" defTabSz="913765" rtl="0" eaLnBrk="1" latinLnBrk="0" hangingPunct="1">
              <a:lnSpc>
                <a:spcPct val="90000"/>
              </a:lnSpc>
              <a:spcBef>
                <a:spcPts val="500"/>
              </a:spcBef>
              <a:buFont typeface="Arial" charset="0"/>
              <a:buChar char="•"/>
              <a:defRPr sz="1800" kern="1200">
                <a:solidFill>
                  <a:schemeClr val="tx1"/>
                </a:solidFill>
                <a:latin typeface="Times New Roman" pitchFamily="18" charset="0"/>
                <a:ea typeface="標楷體" panose="03000509000000000000" pitchFamily="65" charset="-120"/>
                <a:cs typeface="Times New Roman" pitchFamily="18" charset="0"/>
              </a:defRPr>
            </a:lvl4pPr>
            <a:lvl5pPr marL="2057400" indent="-228600" algn="l" defTabSz="913765" rtl="0" eaLnBrk="1" latinLnBrk="0" hangingPunct="1">
              <a:lnSpc>
                <a:spcPct val="90000"/>
              </a:lnSpc>
              <a:spcBef>
                <a:spcPts val="500"/>
              </a:spcBef>
              <a:buFont typeface="Arial" charset="0"/>
              <a:buChar char="•"/>
              <a:defRPr sz="1800" kern="1200">
                <a:solidFill>
                  <a:schemeClr val="tx1"/>
                </a:solidFill>
                <a:latin typeface="Times New Roman" pitchFamily="18" charset="0"/>
                <a:ea typeface="標楷體" panose="03000509000000000000" pitchFamily="65" charset="-120"/>
                <a:cs typeface="Times New Roman" pitchFamily="18" charset="0"/>
              </a:defRPr>
            </a:lvl5pPr>
            <a:lvl6pPr marL="25146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a:buFont typeface="+mj-lt"/>
              <a:buAutoNum type="arabicPeriod" startAt="4"/>
            </a:pPr>
            <a:r>
              <a:rPr lang="zh-TW" altLang="en-US" dirty="0">
                <a:solidFill>
                  <a:srgbClr val="3333FF"/>
                </a:solidFill>
              </a:rPr>
              <a:t>軟體介紹</a:t>
            </a:r>
            <a:endParaRPr lang="en-US" altLang="zh-TW" dirty="0">
              <a:solidFill>
                <a:srgbClr val="3333FF"/>
              </a:solidFill>
            </a:endParaRPr>
          </a:p>
          <a:p>
            <a:pPr lvl="1"/>
            <a:r>
              <a:rPr lang="zh-TW" altLang="en-US" kern="0" dirty="0"/>
              <a:t>為什麼選擇開放軟體</a:t>
            </a:r>
            <a:r>
              <a:rPr lang="en-US" altLang="zh-TW" kern="0" dirty="0"/>
              <a:t>?</a:t>
            </a:r>
          </a:p>
          <a:p>
            <a:pPr lvl="1"/>
            <a:r>
              <a:rPr lang="zh-TW" altLang="en-US" kern="0" dirty="0"/>
              <a:t>付費與開放軟體比較</a:t>
            </a:r>
            <a:endParaRPr lang="en-US" altLang="zh-TW" kern="0" dirty="0"/>
          </a:p>
          <a:p>
            <a:pPr lvl="1"/>
            <a:r>
              <a:rPr lang="zh-TW" altLang="en-US" kern="0" dirty="0"/>
              <a:t>開放軟體</a:t>
            </a:r>
            <a:r>
              <a:rPr lang="zh-TW" altLang="en-US" kern="0" dirty="0" smtClean="0"/>
              <a:t>工作機會</a:t>
            </a:r>
            <a:endParaRPr lang="en-US" altLang="zh-TW" kern="0" dirty="0" smtClean="0"/>
          </a:p>
          <a:p>
            <a:pPr lvl="1"/>
            <a:r>
              <a:rPr lang="zh-TW" altLang="en-US" kern="0" dirty="0" smtClean="0"/>
              <a:t>實作課程選擇的軟體</a:t>
            </a:r>
            <a:endParaRPr lang="en-US" altLang="zh-TW" kern="0" dirty="0" smtClean="0"/>
          </a:p>
          <a:p>
            <a:pPr>
              <a:buAutoNum type="arabicPeriod" startAt="4"/>
            </a:pPr>
            <a:r>
              <a:rPr lang="en-US" altLang="zh-TW" dirty="0">
                <a:solidFill>
                  <a:srgbClr val="3333FF"/>
                </a:solidFill>
              </a:rPr>
              <a:t>R</a:t>
            </a:r>
            <a:r>
              <a:rPr lang="zh-TW" altLang="en-US" dirty="0" smtClean="0">
                <a:solidFill>
                  <a:srgbClr val="3333FF"/>
                </a:solidFill>
              </a:rPr>
              <a:t>語言基礎</a:t>
            </a:r>
            <a:endParaRPr lang="en-US" altLang="zh-TW" dirty="0" smtClean="0">
              <a:solidFill>
                <a:srgbClr val="3333FF"/>
              </a:solidFill>
            </a:endParaRPr>
          </a:p>
          <a:p>
            <a:pPr lvl="1">
              <a:buAutoNum type="arabicPeriod" startAt="3"/>
            </a:pPr>
            <a:endParaRPr lang="en-US" altLang="zh-TW" dirty="0" smtClean="0"/>
          </a:p>
        </p:txBody>
      </p:sp>
      <p:pic>
        <p:nvPicPr>
          <p:cNvPr id="8" name="Picture 2" descr="Image result for pytorch image dem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392" y="2533939"/>
            <a:ext cx="994198" cy="1161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35961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繪圖</a:t>
            </a:r>
            <a:r>
              <a:rPr lang="en-US" altLang="zh-TW" dirty="0"/>
              <a:t>ggplot2</a:t>
            </a:r>
            <a:r>
              <a:rPr lang="zh-TW" altLang="en-US" dirty="0"/>
              <a:t> </a:t>
            </a:r>
            <a:r>
              <a:rPr lang="en-US" altLang="zh-TW" dirty="0"/>
              <a:t>–</a:t>
            </a:r>
            <a:r>
              <a:rPr lang="zh-TW" altLang="en-US" dirty="0"/>
              <a:t>散布圖 蓋圖層</a:t>
            </a:r>
          </a:p>
        </p:txBody>
      </p:sp>
      <p:sp>
        <p:nvSpPr>
          <p:cNvPr id="3" name="內容版面配置區 2"/>
          <p:cNvSpPr>
            <a:spLocks noGrp="1"/>
          </p:cNvSpPr>
          <p:nvPr>
            <p:ph idx="1"/>
          </p:nvPr>
        </p:nvSpPr>
        <p:spPr/>
        <p:txBody>
          <a:bodyPr/>
          <a:lstStyle/>
          <a:p>
            <a:r>
              <a:rPr lang="zh-TW" altLang="en-US" dirty="0"/>
              <a:t>語法：</a:t>
            </a:r>
            <a:endParaRPr lang="en-US" altLang="zh-TW" dirty="0"/>
          </a:p>
          <a:p>
            <a:pPr marL="0" indent="0">
              <a:buNone/>
            </a:pPr>
            <a:r>
              <a:rPr lang="en-US" altLang="zh-TW" dirty="0"/>
              <a:t>      </a:t>
            </a:r>
            <a:r>
              <a:rPr lang="en-US" altLang="zh-TW" dirty="0" err="1"/>
              <a:t>ggplot</a:t>
            </a:r>
            <a:r>
              <a:rPr lang="en-US" altLang="zh-TW" dirty="0"/>
              <a:t>( </a:t>
            </a:r>
            <a:r>
              <a:rPr lang="zh-TW" altLang="en-US" dirty="0">
                <a:solidFill>
                  <a:schemeClr val="accent2">
                    <a:lumMod val="50000"/>
                  </a:schemeClr>
                </a:solidFill>
              </a:rPr>
              <a:t>要顯示的</a:t>
            </a:r>
            <a:r>
              <a:rPr lang="en-US" altLang="zh-TW" dirty="0" err="1">
                <a:solidFill>
                  <a:schemeClr val="accent2">
                    <a:lumMod val="50000"/>
                  </a:schemeClr>
                </a:solidFill>
              </a:rPr>
              <a:t>dataframe</a:t>
            </a:r>
            <a:r>
              <a:rPr lang="en-US" altLang="zh-TW" dirty="0">
                <a:solidFill>
                  <a:schemeClr val="accent2">
                    <a:lumMod val="50000"/>
                  </a:schemeClr>
                </a:solidFill>
              </a:rPr>
              <a:t>   </a:t>
            </a:r>
            <a:r>
              <a:rPr lang="en-US" altLang="zh-TW" dirty="0"/>
              <a:t>, </a:t>
            </a:r>
            <a:r>
              <a:rPr lang="en-US" altLang="zh-TW" dirty="0" err="1"/>
              <a:t>aes</a:t>
            </a:r>
            <a:r>
              <a:rPr lang="en-US" altLang="zh-TW" dirty="0"/>
              <a:t>(x = </a:t>
            </a:r>
            <a:r>
              <a:rPr lang="en-US" altLang="zh-TW" dirty="0">
                <a:solidFill>
                  <a:schemeClr val="accent2">
                    <a:lumMod val="50000"/>
                  </a:schemeClr>
                </a:solidFill>
              </a:rPr>
              <a:t>X</a:t>
            </a:r>
            <a:r>
              <a:rPr lang="zh-TW" altLang="en-US" dirty="0">
                <a:solidFill>
                  <a:schemeClr val="accent2">
                    <a:lumMod val="50000"/>
                  </a:schemeClr>
                </a:solidFill>
              </a:rPr>
              <a:t>軸欄位</a:t>
            </a:r>
            <a:r>
              <a:rPr lang="en-US" altLang="zh-TW" dirty="0"/>
              <a:t>,</a:t>
            </a:r>
            <a:r>
              <a:rPr lang="zh-TW" altLang="en-US" dirty="0"/>
              <a:t> </a:t>
            </a:r>
            <a:r>
              <a:rPr lang="en-US" altLang="zh-TW" dirty="0"/>
              <a:t> y =</a:t>
            </a:r>
            <a:r>
              <a:rPr lang="en-US" altLang="zh-TW" dirty="0">
                <a:solidFill>
                  <a:schemeClr val="accent2">
                    <a:lumMod val="50000"/>
                  </a:schemeClr>
                </a:solidFill>
              </a:rPr>
              <a:t>Y</a:t>
            </a:r>
            <a:r>
              <a:rPr lang="zh-TW" altLang="en-US" dirty="0">
                <a:solidFill>
                  <a:schemeClr val="accent2">
                    <a:lumMod val="50000"/>
                  </a:schemeClr>
                </a:solidFill>
              </a:rPr>
              <a:t>軸欄位</a:t>
            </a:r>
            <a:r>
              <a:rPr lang="en-US" altLang="zh-TW" dirty="0"/>
              <a:t>)) ))</a:t>
            </a:r>
            <a:r>
              <a:rPr lang="zh-TW" altLang="en-US" dirty="0"/>
              <a:t> </a:t>
            </a:r>
            <a:r>
              <a:rPr lang="en-US" altLang="zh-TW" dirty="0"/>
              <a:t>+</a:t>
            </a:r>
            <a:r>
              <a:rPr lang="zh-TW" altLang="en-US" dirty="0"/>
              <a:t> </a:t>
            </a:r>
            <a:r>
              <a:rPr lang="en-US" altLang="zh-TW" dirty="0" err="1"/>
              <a:t>geom_point</a:t>
            </a:r>
            <a:r>
              <a:rPr lang="en-US" altLang="zh-TW" dirty="0"/>
              <a:t>(</a:t>
            </a:r>
            <a:r>
              <a:rPr lang="en-US" altLang="zh-TW" dirty="0" err="1"/>
              <a:t>aes</a:t>
            </a:r>
            <a:r>
              <a:rPr lang="en-US" altLang="zh-TW" dirty="0"/>
              <a:t>(color </a:t>
            </a:r>
            <a:r>
              <a:rPr lang="en-US" altLang="zh-TW" dirty="0" smtClean="0"/>
              <a:t>= </a:t>
            </a:r>
            <a:r>
              <a:rPr lang="zh-TW" altLang="en-US" dirty="0" smtClean="0">
                <a:solidFill>
                  <a:schemeClr val="accent2">
                    <a:lumMod val="50000"/>
                  </a:schemeClr>
                </a:solidFill>
              </a:rPr>
              <a:t>蓋上顏色的</a:t>
            </a:r>
            <a:r>
              <a:rPr lang="en-US" altLang="zh-TW" dirty="0" smtClean="0">
                <a:solidFill>
                  <a:schemeClr val="accent2">
                    <a:lumMod val="50000"/>
                  </a:schemeClr>
                </a:solidFill>
              </a:rPr>
              <a:t>Z</a:t>
            </a:r>
            <a:r>
              <a:rPr lang="zh-TW" altLang="en-US" dirty="0" smtClean="0">
                <a:solidFill>
                  <a:schemeClr val="accent2">
                    <a:lumMod val="50000"/>
                  </a:schemeClr>
                </a:solidFill>
              </a:rPr>
              <a:t>欄位</a:t>
            </a:r>
            <a:r>
              <a:rPr lang="en-US" altLang="zh-TW" dirty="0" smtClean="0"/>
              <a:t>))</a:t>
            </a:r>
            <a:endParaRPr lang="en-US" altLang="zh-TW" dirty="0"/>
          </a:p>
          <a:p>
            <a:pPr marL="457200" lvl="1" indent="0">
              <a:buNone/>
            </a:pPr>
            <a:r>
              <a:rPr lang="en-US" altLang="zh-TW" sz="2800" dirty="0"/>
              <a:t> </a:t>
            </a:r>
            <a:endParaRPr lang="zh-TW" altLang="en-US" sz="2800" dirty="0"/>
          </a:p>
          <a:p>
            <a:pPr marL="0" indent="0">
              <a:buNone/>
            </a:pPr>
            <a:r>
              <a:rPr lang="en-US" altLang="zh-TW" dirty="0"/>
              <a:t>Ex. </a:t>
            </a:r>
            <a:r>
              <a:rPr lang="en-US" altLang="zh-TW" dirty="0" err="1"/>
              <a:t>ggplot</a:t>
            </a:r>
            <a:r>
              <a:rPr lang="en-US" altLang="zh-TW" dirty="0"/>
              <a:t>(data, </a:t>
            </a:r>
            <a:r>
              <a:rPr lang="en-US" altLang="zh-TW" dirty="0" err="1"/>
              <a:t>aes</a:t>
            </a:r>
            <a:r>
              <a:rPr lang="en-US" altLang="zh-TW" dirty="0"/>
              <a:t>(x = Population, y = Sales))</a:t>
            </a:r>
            <a:r>
              <a:rPr lang="zh-TW" altLang="en-US" dirty="0"/>
              <a:t> </a:t>
            </a:r>
            <a:r>
              <a:rPr lang="en-US" altLang="zh-TW" dirty="0"/>
              <a:t>+</a:t>
            </a:r>
          </a:p>
          <a:p>
            <a:pPr marL="0" indent="0">
              <a:buNone/>
            </a:pPr>
            <a:r>
              <a:rPr lang="en-US" altLang="zh-TW" dirty="0"/>
              <a:t>  </a:t>
            </a:r>
            <a:r>
              <a:rPr lang="zh-TW" altLang="en-US" dirty="0"/>
              <a:t>     </a:t>
            </a:r>
            <a:r>
              <a:rPr lang="en-US" altLang="zh-TW" dirty="0" err="1"/>
              <a:t>geom_point</a:t>
            </a:r>
            <a:r>
              <a:rPr lang="en-US" altLang="zh-TW" dirty="0"/>
              <a:t>(</a:t>
            </a:r>
            <a:r>
              <a:rPr lang="en-US" altLang="zh-TW" dirty="0" err="1"/>
              <a:t>aes</a:t>
            </a:r>
            <a:r>
              <a:rPr lang="en-US" altLang="zh-TW" dirty="0"/>
              <a:t>(color = Price))</a:t>
            </a:r>
            <a:endParaRPr lang="zh-TW" altLang="en-US" dirty="0"/>
          </a:p>
          <a:p>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80</a:t>
            </a:fld>
            <a:endParaRPr lang="zh-TW" altLang="en-US"/>
          </a:p>
        </p:txBody>
      </p:sp>
    </p:spTree>
    <p:extLst>
      <p:ext uri="{BB962C8B-B14F-4D97-AF65-F5344CB8AC3E}">
        <p14:creationId xmlns:p14="http://schemas.microsoft.com/office/powerpoint/2010/main" val="12688074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問題四、繪製圖形找出變數關係</a:t>
            </a:r>
            <a:endParaRPr lang="zh-TW" altLang="en-US" dirty="0"/>
          </a:p>
        </p:txBody>
      </p:sp>
      <p:sp>
        <p:nvSpPr>
          <p:cNvPr id="3" name="內容版面配置區 2"/>
          <p:cNvSpPr>
            <a:spLocks noGrp="1"/>
          </p:cNvSpPr>
          <p:nvPr>
            <p:ph idx="1"/>
          </p:nvPr>
        </p:nvSpPr>
        <p:spPr/>
        <p:txBody>
          <a:bodyPr/>
          <a:lstStyle/>
          <a:p>
            <a:r>
              <a:rPr lang="zh-TW" altLang="en-US" dirty="0" smtClean="0"/>
              <a:t>繪製散布圖。</a:t>
            </a:r>
            <a:endParaRPr lang="en-US" altLang="zh-TW" dirty="0" smtClean="0"/>
          </a:p>
          <a:p>
            <a:pPr marL="400050" lvl="1" indent="0">
              <a:buNone/>
            </a:pPr>
            <a:r>
              <a:rPr lang="en-US" altLang="zh-TW" sz="3200" dirty="0" err="1" smtClean="0"/>
              <a:t>install.packages</a:t>
            </a:r>
            <a:r>
              <a:rPr lang="en-US" altLang="zh-TW" sz="3200" dirty="0"/>
              <a:t>('ggplot2')</a:t>
            </a:r>
          </a:p>
          <a:p>
            <a:pPr marL="400050" lvl="1" indent="0">
              <a:buNone/>
            </a:pPr>
            <a:r>
              <a:rPr lang="en-US" altLang="zh-TW" sz="3200" dirty="0" smtClean="0"/>
              <a:t>library(ggplot2)</a:t>
            </a:r>
          </a:p>
          <a:p>
            <a:pPr marL="400050" lvl="1" indent="0">
              <a:buNone/>
            </a:pPr>
            <a:endParaRPr lang="en-US" altLang="zh-TW" sz="3200" dirty="0"/>
          </a:p>
          <a:p>
            <a:pPr marL="400050" lvl="1" indent="0">
              <a:buNone/>
            </a:pPr>
            <a:r>
              <a:rPr lang="en-US" altLang="zh-TW" sz="3200" dirty="0" err="1" smtClean="0"/>
              <a:t>ggplot</a:t>
            </a:r>
            <a:r>
              <a:rPr lang="en-US" altLang="zh-TW" sz="3200" dirty="0" smtClean="0"/>
              <a:t>(data</a:t>
            </a:r>
            <a:r>
              <a:rPr lang="en-US" altLang="zh-TW" sz="3200" dirty="0"/>
              <a:t>, </a:t>
            </a:r>
            <a:r>
              <a:rPr lang="en-US" altLang="zh-TW" sz="3200" dirty="0" err="1"/>
              <a:t>aes</a:t>
            </a:r>
            <a:r>
              <a:rPr lang="en-US" altLang="zh-TW" sz="3200" dirty="0"/>
              <a:t>(x = Population, y = Sales)) + </a:t>
            </a:r>
          </a:p>
          <a:p>
            <a:pPr marL="685800" lvl="2" indent="0">
              <a:buNone/>
            </a:pPr>
            <a:r>
              <a:rPr lang="en-US" altLang="zh-TW" sz="2800" dirty="0"/>
              <a:t>  </a:t>
            </a:r>
            <a:r>
              <a:rPr lang="en-US" altLang="zh-TW" sz="3200" dirty="0" err="1"/>
              <a:t>geom_point</a:t>
            </a:r>
            <a:r>
              <a:rPr lang="en-US" altLang="zh-TW" sz="3200" dirty="0"/>
              <a:t>(</a:t>
            </a:r>
            <a:r>
              <a:rPr lang="en-US" altLang="zh-TW" sz="3200" dirty="0" err="1"/>
              <a:t>aes</a:t>
            </a:r>
            <a:r>
              <a:rPr lang="en-US" altLang="zh-TW" sz="3200" dirty="0"/>
              <a:t>(color = </a:t>
            </a:r>
            <a:r>
              <a:rPr lang="en-US" altLang="zh-TW" sz="3200" dirty="0" err="1"/>
              <a:t>ShelveLoc</a:t>
            </a:r>
            <a:r>
              <a:rPr lang="en-US" altLang="zh-TW" sz="3200" dirty="0"/>
              <a:t>)) </a:t>
            </a:r>
            <a:endParaRPr lang="zh-TW" altLang="en-US" sz="3200"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81</a:t>
            </a:fld>
            <a:endParaRPr lang="zh-TW" altLang="en-US"/>
          </a:p>
        </p:txBody>
      </p:sp>
    </p:spTree>
    <p:extLst>
      <p:ext uri="{BB962C8B-B14F-4D97-AF65-F5344CB8AC3E}">
        <p14:creationId xmlns:p14="http://schemas.microsoft.com/office/powerpoint/2010/main" val="72984415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觀察產生的圖</a:t>
            </a:r>
            <a:endParaRPr lang="zh-TW" altLang="en-US" dirty="0"/>
          </a:p>
        </p:txBody>
      </p:sp>
      <p:sp>
        <p:nvSpPr>
          <p:cNvPr id="3" name="內容版面配置區 2"/>
          <p:cNvSpPr>
            <a:spLocks noGrp="1"/>
          </p:cNvSpPr>
          <p:nvPr>
            <p:ph idx="1"/>
          </p:nvPr>
        </p:nvSpPr>
        <p:spPr/>
        <p:txBody>
          <a:bodyPr/>
          <a:lstStyle/>
          <a:p>
            <a:r>
              <a:rPr lang="zh-TW" altLang="en-US" dirty="0" smtClean="0"/>
              <a:t>位子質量越好，</a:t>
            </a:r>
            <a:endParaRPr lang="en-US" altLang="zh-TW" dirty="0" smtClean="0"/>
          </a:p>
          <a:p>
            <a:pPr marL="457200" lvl="1" indent="0">
              <a:buNone/>
            </a:pPr>
            <a:r>
              <a:rPr lang="zh-TW" altLang="en-US" sz="2800" dirty="0" smtClean="0"/>
              <a:t> 銷量通常越好。</a:t>
            </a:r>
            <a:endParaRPr lang="en-US" altLang="zh-TW" sz="2800" dirty="0" smtClean="0"/>
          </a:p>
          <a:p>
            <a:r>
              <a:rPr lang="zh-TW" altLang="en-US" dirty="0" smtClean="0"/>
              <a:t>位子質量與人口較無關。</a:t>
            </a:r>
            <a:endParaRPr lang="en-US" altLang="zh-TW" dirty="0" smtClean="0"/>
          </a:p>
          <a:p>
            <a:r>
              <a:rPr lang="zh-TW" altLang="en-US" dirty="0"/>
              <a:t>銷量</a:t>
            </a:r>
            <a:r>
              <a:rPr lang="zh-TW" altLang="en-US" dirty="0" smtClean="0"/>
              <a:t>與</a:t>
            </a:r>
            <a:r>
              <a:rPr lang="zh-TW" altLang="en-US" dirty="0"/>
              <a:t>人口較無關。</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82</a:t>
            </a:fld>
            <a:endParaRPr lang="zh-TW" altLang="en-US"/>
          </a:p>
        </p:txBody>
      </p:sp>
      <p:pic>
        <p:nvPicPr>
          <p:cNvPr id="6" name="圖片 5"/>
          <p:cNvPicPr>
            <a:picLocks noChangeAspect="1"/>
          </p:cNvPicPr>
          <p:nvPr/>
        </p:nvPicPr>
        <p:blipFill>
          <a:blip r:embed="rId2"/>
          <a:stretch>
            <a:fillRect/>
          </a:stretch>
        </p:blipFill>
        <p:spPr>
          <a:xfrm>
            <a:off x="5310812" y="1825624"/>
            <a:ext cx="6881188" cy="4351339"/>
          </a:xfrm>
          <a:prstGeom prst="rect">
            <a:avLst/>
          </a:prstGeom>
        </p:spPr>
      </p:pic>
      <p:sp>
        <p:nvSpPr>
          <p:cNvPr id="7" name="文字方塊 6"/>
          <p:cNvSpPr txBox="1"/>
          <p:nvPr/>
        </p:nvSpPr>
        <p:spPr>
          <a:xfrm>
            <a:off x="838200" y="4020523"/>
            <a:ext cx="4288353" cy="1569660"/>
          </a:xfrm>
          <a:prstGeom prst="rect">
            <a:avLst/>
          </a:prstGeom>
          <a:noFill/>
        </p:spPr>
        <p:txBody>
          <a:bodyPr wrap="none" rtlCol="0">
            <a:spAutoFit/>
          </a:bodyPr>
          <a:lstStyle/>
          <a:p>
            <a:r>
              <a:rPr lang="zh-TW" altLang="en-US" sz="3200" dirty="0" smtClean="0">
                <a:latin typeface="標楷體" panose="03000509000000000000" pitchFamily="65" charset="-120"/>
                <a:ea typeface="標楷體" panose="03000509000000000000" pitchFamily="65" charset="-120"/>
              </a:rPr>
              <a:t>是不是可以試著把，</a:t>
            </a:r>
            <a:endParaRPr lang="en-US" altLang="zh-TW" sz="3200" dirty="0" smtClean="0">
              <a:latin typeface="標楷體" panose="03000509000000000000" pitchFamily="65" charset="-120"/>
              <a:ea typeface="標楷體" panose="03000509000000000000" pitchFamily="65" charset="-120"/>
            </a:endParaRPr>
          </a:p>
          <a:p>
            <a:r>
              <a:rPr lang="zh-TW" altLang="en-US" sz="3200" dirty="0" smtClean="0">
                <a:latin typeface="標楷體" panose="03000509000000000000" pitchFamily="65" charset="-120"/>
                <a:ea typeface="標楷體" panose="03000509000000000000" pitchFamily="65" charset="-120"/>
              </a:rPr>
              <a:t>銷量不好的店，</a:t>
            </a:r>
            <a:endParaRPr lang="en-US" altLang="zh-TW" sz="3200" dirty="0" smtClean="0">
              <a:latin typeface="標楷體" panose="03000509000000000000" pitchFamily="65" charset="-120"/>
              <a:ea typeface="標楷體" panose="03000509000000000000" pitchFamily="65" charset="-120"/>
            </a:endParaRPr>
          </a:p>
          <a:p>
            <a:r>
              <a:rPr lang="zh-TW" altLang="en-US" sz="3200" dirty="0" smtClean="0">
                <a:latin typeface="標楷體" panose="03000509000000000000" pitchFamily="65" charset="-120"/>
                <a:ea typeface="標楷體" panose="03000509000000000000" pitchFamily="65" charset="-120"/>
              </a:rPr>
              <a:t>買更好的擺放位子呢</a:t>
            </a:r>
            <a:r>
              <a:rPr lang="zh-TW" altLang="en-US" sz="3200" dirty="0">
                <a:latin typeface="標楷體" panose="03000509000000000000" pitchFamily="65" charset="-120"/>
                <a:ea typeface="標楷體" panose="03000509000000000000" pitchFamily="65" charset="-120"/>
              </a:rPr>
              <a:t>？</a:t>
            </a:r>
            <a:endParaRPr lang="en-US" altLang="zh-TW" sz="3200" dirty="0" smtClean="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02633353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自訂 </a:t>
            </a:r>
            <a:r>
              <a:rPr lang="en-US" altLang="zh-TW" dirty="0" smtClean="0"/>
              <a:t>function</a:t>
            </a:r>
            <a:endParaRPr lang="zh-TW" altLang="en-US" dirty="0"/>
          </a:p>
        </p:txBody>
      </p:sp>
      <p:sp>
        <p:nvSpPr>
          <p:cNvPr id="3" name="內容版面配置區 2"/>
          <p:cNvSpPr>
            <a:spLocks noGrp="1"/>
          </p:cNvSpPr>
          <p:nvPr>
            <p:ph idx="1"/>
          </p:nvPr>
        </p:nvSpPr>
        <p:spPr/>
        <p:txBody>
          <a:bodyPr/>
          <a:lstStyle/>
          <a:p>
            <a:pPr marL="0" indent="0">
              <a:buNone/>
            </a:pPr>
            <a:r>
              <a:rPr lang="en-US" altLang="zh-TW" dirty="0" err="1"/>
              <a:t>costmerSUM</a:t>
            </a:r>
            <a:r>
              <a:rPr lang="en-US" altLang="zh-TW" dirty="0"/>
              <a:t> &lt;- function(A ,B ) {</a:t>
            </a:r>
          </a:p>
          <a:p>
            <a:pPr marL="0" indent="0">
              <a:buNone/>
            </a:pPr>
            <a:r>
              <a:rPr lang="en-US" altLang="zh-TW" dirty="0"/>
              <a:t>  return (A+B)</a:t>
            </a:r>
          </a:p>
          <a:p>
            <a:pPr marL="0" indent="0">
              <a:buNone/>
            </a:pPr>
            <a:r>
              <a:rPr lang="en-US" altLang="zh-TW" dirty="0"/>
              <a:t>}</a:t>
            </a:r>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83</a:t>
            </a:fld>
            <a:endParaRPr lang="zh-TW" altLang="en-US"/>
          </a:p>
        </p:txBody>
      </p:sp>
      <p:pic>
        <p:nvPicPr>
          <p:cNvPr id="5" name="圖片 4"/>
          <p:cNvPicPr>
            <a:picLocks noChangeAspect="1"/>
          </p:cNvPicPr>
          <p:nvPr/>
        </p:nvPicPr>
        <p:blipFill>
          <a:blip r:embed="rId2"/>
          <a:stretch>
            <a:fillRect/>
          </a:stretch>
        </p:blipFill>
        <p:spPr>
          <a:xfrm>
            <a:off x="4029842" y="2395538"/>
            <a:ext cx="6315075" cy="4143375"/>
          </a:xfrm>
          <a:prstGeom prst="rect">
            <a:avLst/>
          </a:prstGeom>
        </p:spPr>
      </p:pic>
    </p:spTree>
    <p:extLst>
      <p:ext uri="{BB962C8B-B14F-4D97-AF65-F5344CB8AC3E}">
        <p14:creationId xmlns:p14="http://schemas.microsoft.com/office/powerpoint/2010/main" val="356832438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回家作業</a:t>
            </a:r>
            <a:endParaRPr lang="zh-TW" altLang="en-US" dirty="0"/>
          </a:p>
        </p:txBody>
      </p:sp>
      <p:sp>
        <p:nvSpPr>
          <p:cNvPr id="3" name="內容版面配置區 2"/>
          <p:cNvSpPr>
            <a:spLocks noGrp="1"/>
          </p:cNvSpPr>
          <p:nvPr>
            <p:ph idx="1"/>
          </p:nvPr>
        </p:nvSpPr>
        <p:spPr/>
        <p:txBody>
          <a:bodyPr/>
          <a:lstStyle/>
          <a:p>
            <a:r>
              <a:rPr lang="en-US" altLang="zh-TW" dirty="0" err="1" smtClean="0"/>
              <a:t>urcosme</a:t>
            </a:r>
            <a:endParaRPr lang="en-US" altLang="zh-TW" dirty="0" smtClean="0"/>
          </a:p>
          <a:p>
            <a:pPr lvl="1"/>
            <a:r>
              <a:rPr lang="zh-TW" altLang="en-US" dirty="0" smtClean="0"/>
              <a:t>選擇好</a:t>
            </a:r>
            <a:r>
              <a:rPr lang="en-US" altLang="zh-TW" dirty="0" err="1" smtClean="0"/>
              <a:t>urcosme</a:t>
            </a:r>
            <a:r>
              <a:rPr lang="zh-TW" altLang="en-US" dirty="0" smtClean="0"/>
              <a:t>想要探究的商品，且說明原因</a:t>
            </a:r>
            <a:endParaRPr lang="en-US" altLang="zh-TW" dirty="0" smtClean="0"/>
          </a:p>
          <a:p>
            <a:pPr lvl="1"/>
            <a:r>
              <a:rPr lang="zh-TW" altLang="en-US" dirty="0"/>
              <a:t>發想可分析的</a:t>
            </a:r>
            <a:r>
              <a:rPr lang="zh-TW" altLang="en-US" dirty="0" smtClean="0"/>
              <a:t>題目</a:t>
            </a:r>
            <a:endParaRPr lang="en-US" altLang="zh-TW" dirty="0" smtClean="0"/>
          </a:p>
          <a:p>
            <a:pPr lvl="1"/>
            <a:r>
              <a:rPr lang="zh-TW" altLang="en-US" dirty="0" smtClean="0"/>
              <a:t>題目的實作方法</a:t>
            </a:r>
            <a:endParaRPr lang="en-US" altLang="zh-TW" dirty="0" smtClean="0"/>
          </a:p>
          <a:p>
            <a:r>
              <a:rPr lang="zh-TW" altLang="en-US" dirty="0" smtClean="0"/>
              <a:t>執行完兩份實作檔，並修改</a:t>
            </a:r>
            <a:r>
              <a:rPr lang="en-US" altLang="zh-TW" b="1" dirty="0" smtClean="0"/>
              <a:t>‘MDS</a:t>
            </a:r>
            <a:r>
              <a:rPr lang="zh-TW" altLang="en-US" b="1" dirty="0"/>
              <a:t>實作</a:t>
            </a:r>
            <a:r>
              <a:rPr lang="en-US" altLang="zh-TW" b="1" dirty="0"/>
              <a:t>_#01_03_</a:t>
            </a:r>
            <a:r>
              <a:rPr lang="zh-TW" altLang="en-US" b="1" dirty="0"/>
              <a:t>資料處理</a:t>
            </a:r>
            <a:r>
              <a:rPr lang="en-US" altLang="zh-TW" b="1" dirty="0"/>
              <a:t>0</a:t>
            </a:r>
            <a:r>
              <a:rPr lang="zh-TW" altLang="en-US" b="1" dirty="0"/>
              <a:t>到</a:t>
            </a:r>
            <a:r>
              <a:rPr lang="en-US" altLang="zh-TW" b="1" dirty="0"/>
              <a:t>1</a:t>
            </a:r>
            <a:r>
              <a:rPr lang="zh-TW" altLang="en-US" b="1" dirty="0"/>
              <a:t>（上課用）</a:t>
            </a:r>
            <a:r>
              <a:rPr lang="en-US" altLang="zh-TW" b="1" dirty="0"/>
              <a:t>.</a:t>
            </a:r>
            <a:r>
              <a:rPr lang="en-US" altLang="zh-TW" b="1" dirty="0" smtClean="0"/>
              <a:t>R</a:t>
            </a:r>
            <a:r>
              <a:rPr lang="zh-TW" altLang="en-US" b="1" dirty="0" smtClean="0"/>
              <a:t> </a:t>
            </a:r>
            <a:r>
              <a:rPr lang="en-US" altLang="zh-TW" b="1" dirty="0" smtClean="0"/>
              <a:t>’</a:t>
            </a:r>
            <a:r>
              <a:rPr lang="zh-TW" altLang="en-US" dirty="0" smtClean="0"/>
              <a:t>檔案中選擇任何一個圖表參數，並上傳圖表圖片檔案回</a:t>
            </a:r>
            <a:r>
              <a:rPr lang="en-US" altLang="zh-TW" dirty="0" smtClean="0"/>
              <a:t>Moodle</a:t>
            </a:r>
            <a:r>
              <a:rPr lang="zh-TW" altLang="en-US" dirty="0" smtClean="0"/>
              <a:t>，爬蟲課會大量使用到。</a:t>
            </a:r>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84</a:t>
            </a:fld>
            <a:endParaRPr lang="zh-TW" altLang="en-US"/>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ctrTitle"/>
          </p:nvPr>
        </p:nvSpPr>
        <p:spPr/>
        <p:txBody>
          <a:bodyPr/>
          <a:lstStyle/>
          <a:p>
            <a:r>
              <a:rPr lang="zh-TW" altLang="en-US" dirty="0" smtClean="0">
                <a:latin typeface="標楷體" panose="03000509000000000000" pitchFamily="65" charset="-120"/>
                <a:ea typeface="標楷體" panose="03000509000000000000" pitchFamily="65" charset="-120"/>
              </a:rPr>
              <a:t>感謝</a:t>
            </a:r>
            <a:r>
              <a:rPr lang="zh-TW" altLang="en-US" dirty="0">
                <a:latin typeface="標楷體" panose="03000509000000000000" pitchFamily="65" charset="-120"/>
                <a:ea typeface="標楷體" panose="03000509000000000000" pitchFamily="65" charset="-120"/>
              </a:rPr>
              <a:t>聆聽</a:t>
            </a:r>
          </a:p>
        </p:txBody>
      </p:sp>
      <p:sp>
        <p:nvSpPr>
          <p:cNvPr id="6" name="副標題 5"/>
          <p:cNvSpPr>
            <a:spLocks noGrp="1"/>
          </p:cNvSpPr>
          <p:nvPr>
            <p:ph type="subTitle"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85</a:t>
            </a:fld>
            <a:endParaRPr lang="zh-TW" altLang="en-US"/>
          </a:p>
        </p:txBody>
      </p:sp>
    </p:spTree>
    <p:extLst>
      <p:ext uri="{BB962C8B-B14F-4D97-AF65-F5344CB8AC3E}">
        <p14:creationId xmlns:p14="http://schemas.microsoft.com/office/powerpoint/2010/main" val="10163277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行銷資料科學定義 </a:t>
            </a:r>
            <a:r>
              <a:rPr lang="en-US" altLang="zh-TW" dirty="0" smtClean="0"/>
              <a:t>–</a:t>
            </a:r>
            <a:r>
              <a:rPr lang="zh-TW" altLang="en-US" dirty="0" smtClean="0"/>
              <a:t> </a:t>
            </a:r>
            <a:r>
              <a:rPr lang="zh-TW" altLang="en-US" dirty="0"/>
              <a:t>概念</a:t>
            </a:r>
            <a:r>
              <a:rPr lang="zh-TW" altLang="en-US" dirty="0" smtClean="0"/>
              <a:t>性層次</a:t>
            </a:r>
            <a:endParaRPr lang="zh-TW" altLang="en-US" dirty="0"/>
          </a:p>
        </p:txBody>
      </p:sp>
      <p:sp>
        <p:nvSpPr>
          <p:cNvPr id="3" name="內容版面配置區 2"/>
          <p:cNvSpPr>
            <a:spLocks noGrp="1"/>
          </p:cNvSpPr>
          <p:nvPr>
            <p:ph idx="1"/>
          </p:nvPr>
        </p:nvSpPr>
        <p:spPr>
          <a:xfrm>
            <a:off x="850900" y="2222500"/>
            <a:ext cx="5384800" cy="3471864"/>
          </a:xfrm>
        </p:spPr>
        <p:txBody>
          <a:bodyPr>
            <a:normAutofit/>
          </a:bodyPr>
          <a:lstStyle/>
          <a:p>
            <a:pPr algn="ctr">
              <a:spcBef>
                <a:spcPct val="0"/>
              </a:spcBef>
              <a:buNone/>
            </a:pPr>
            <a:r>
              <a:rPr lang="zh-TW" altLang="en-US" dirty="0">
                <a:solidFill>
                  <a:srgbClr val="000000"/>
                </a:solidFill>
              </a:rPr>
              <a:t>是一門</a:t>
            </a:r>
            <a:r>
              <a:rPr lang="en-US" altLang="zh-TW" dirty="0">
                <a:solidFill>
                  <a:srgbClr val="000000"/>
                </a:solidFill>
              </a:rPr>
              <a:t>:</a:t>
            </a:r>
          </a:p>
          <a:p>
            <a:pPr>
              <a:spcBef>
                <a:spcPct val="0"/>
              </a:spcBef>
              <a:buNone/>
            </a:pPr>
            <a:r>
              <a:rPr lang="zh-TW" altLang="en-US" dirty="0">
                <a:solidFill>
                  <a:srgbClr val="000000"/>
                </a:solidFill>
              </a:rPr>
              <a:t>「藉由資料科學之</a:t>
            </a:r>
            <a:r>
              <a:rPr lang="zh-TW" altLang="zh-TW" dirty="0">
                <a:solidFill>
                  <a:srgbClr val="000000"/>
                </a:solidFill>
              </a:rPr>
              <a:t>新興工具、設備進行大量、及時且多樣的</a:t>
            </a:r>
            <a:r>
              <a:rPr lang="zh-TW" altLang="en-US" dirty="0">
                <a:solidFill>
                  <a:srgbClr val="000000"/>
                </a:solidFill>
              </a:rPr>
              <a:t>行銷</a:t>
            </a:r>
            <a:r>
              <a:rPr lang="zh-TW" altLang="zh-TW" dirty="0">
                <a:solidFill>
                  <a:srgbClr val="000000"/>
                </a:solidFill>
              </a:rPr>
              <a:t>數據蒐集與分析</a:t>
            </a:r>
            <a:r>
              <a:rPr lang="zh-TW" altLang="en-US" dirty="0">
                <a:solidFill>
                  <a:srgbClr val="000000"/>
                </a:solidFill>
              </a:rPr>
              <a:t>，並依不同資料屬性建立預測性模型，增益行銷決策精準度的科學」</a:t>
            </a:r>
          </a:p>
          <a:p>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9</a:t>
            </a:fld>
            <a:endParaRPr lang="zh-TW" altLang="en-US"/>
          </a:p>
        </p:txBody>
      </p:sp>
      <p:pic>
        <p:nvPicPr>
          <p:cNvPr id="5" name="圖片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352" y="1823491"/>
            <a:ext cx="5832648" cy="4561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p:nvPr/>
        </p:nvSpPr>
        <p:spPr>
          <a:xfrm>
            <a:off x="8410682" y="6465583"/>
            <a:ext cx="1377844" cy="261610"/>
          </a:xfrm>
          <a:prstGeom prst="rect">
            <a:avLst/>
          </a:prstGeom>
        </p:spPr>
        <p:txBody>
          <a:bodyPr wrap="square">
            <a:spAutoFit/>
          </a:bodyPr>
          <a:lstStyle/>
          <a:p>
            <a:r>
              <a:rPr lang="en-US" altLang="zh-TW" sz="1100" dirty="0" smtClean="0"/>
              <a:t>Credit : </a:t>
            </a:r>
            <a:r>
              <a:rPr lang="zh-TW" altLang="en-US" sz="1100" dirty="0" smtClean="0"/>
              <a:t>周晏汝</a:t>
            </a:r>
            <a:endParaRPr lang="zh-TW" altLang="en-US" sz="11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佈景主題1">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佈景主題1</Template>
  <TotalTime>1623</TotalTime>
  <Words>4821</Words>
  <Application>Microsoft Office PowerPoint</Application>
  <PresentationFormat>Widescreen</PresentationFormat>
  <Paragraphs>795</Paragraphs>
  <Slides>85</Slides>
  <Notes>20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85</vt:i4>
      </vt:variant>
    </vt:vector>
  </HeadingPairs>
  <TitlesOfParts>
    <vt:vector size="97" baseType="lpstr">
      <vt:lpstr>Microsoft JhengHei</vt:lpstr>
      <vt:lpstr>Microsoft JhengHei</vt:lpstr>
      <vt:lpstr>新細明體</vt:lpstr>
      <vt:lpstr>標楷體</vt:lpstr>
      <vt:lpstr>Arial</vt:lpstr>
      <vt:lpstr>Calibri</vt:lpstr>
      <vt:lpstr>Cambria Math</vt:lpstr>
      <vt:lpstr>Consolas</vt:lpstr>
      <vt:lpstr>Tahoma</vt:lpstr>
      <vt:lpstr>Times New Roman</vt:lpstr>
      <vt:lpstr>Wingdings</vt:lpstr>
      <vt:lpstr>佈景主題1</vt:lpstr>
      <vt:lpstr>1062-行銷資料科學</vt:lpstr>
      <vt:lpstr>講師簡歷：鍾皓軒</vt:lpstr>
      <vt:lpstr>講師簡歷：林建興</vt:lpstr>
      <vt:lpstr>大綱</vt:lpstr>
      <vt:lpstr>課程總覽(1/2)</vt:lpstr>
      <vt:lpstr>課程總覽(2/2)</vt:lpstr>
      <vt:lpstr>課程相關事項</vt:lpstr>
      <vt:lpstr>大綱</vt:lpstr>
      <vt:lpstr>行銷資料科學定義 – 概念性層次</vt:lpstr>
      <vt:lpstr>行銷資料科學定義 – 作業性層次</vt:lpstr>
      <vt:lpstr>資料科學家怎麼說? – kaggle調查平台</vt:lpstr>
      <vt:lpstr>資料科學家怎麼說? </vt:lpstr>
      <vt:lpstr>資料科學家怎麼說? – why use R?</vt:lpstr>
      <vt:lpstr>Python很紅，不用嗎?</vt:lpstr>
      <vt:lpstr>大綱</vt:lpstr>
      <vt:lpstr>學習資源篇</vt:lpstr>
      <vt:lpstr>學習資源 – 課程</vt:lpstr>
      <vt:lpstr>程式共享篇</vt:lpstr>
      <vt:lpstr>推薦的github自學專案</vt:lpstr>
      <vt:lpstr>大綱</vt:lpstr>
      <vt:lpstr>大家猜猜這兩種軟體各多少錢?</vt:lpstr>
      <vt:lpstr>資料編及與檢視</vt:lpstr>
      <vt:lpstr>軟體繪圖種類</vt:lpstr>
      <vt:lpstr>繪圖結果 散佈矩陣圖</vt:lpstr>
      <vt:lpstr>繪圖結果 統計分量圖(qq plot)</vt:lpstr>
      <vt:lpstr>更進階一點的繪圖應用</vt:lpstr>
      <vt:lpstr>請問：A軟體貴? 還是B軟體貴?</vt:lpstr>
      <vt:lpstr>付費與開放軟體比較</vt:lpstr>
      <vt:lpstr>R的套件</vt:lpstr>
      <vt:lpstr>開放軟體工作機會</vt:lpstr>
      <vt:lpstr>大綱</vt:lpstr>
      <vt:lpstr>Rstudio重點介紹</vt:lpstr>
      <vt:lpstr>所有程式執行過程</vt:lpstr>
      <vt:lpstr>Rstudio 工具介紹 – console 視窗</vt:lpstr>
      <vt:lpstr>Rstudio 工具介紹 –程式視窗</vt:lpstr>
      <vt:lpstr>執行程式</vt:lpstr>
      <vt:lpstr>Hello World!</vt:lpstr>
      <vt:lpstr>再看一次</vt:lpstr>
      <vt:lpstr>接下來你將進入想像的世界</vt:lpstr>
      <vt:lpstr>資料型態</vt:lpstr>
      <vt:lpstr>變數的概念</vt:lpstr>
      <vt:lpstr>等於 與 箭頭</vt:lpstr>
      <vt:lpstr>Function 概念</vt:lpstr>
      <vt:lpstr>實戰演練一</vt:lpstr>
      <vt:lpstr>現實</vt:lpstr>
      <vt:lpstr>資料集- Sales of Child Car Seats</vt:lpstr>
      <vt:lpstr>複習!所有程式執行過程</vt:lpstr>
      <vt:lpstr>問題一、怎麼讀入檔案CSV檔</vt:lpstr>
      <vt:lpstr>設定工作目錄</vt:lpstr>
      <vt:lpstr>讀入CSV檔</vt:lpstr>
      <vt:lpstr>查看資料</vt:lpstr>
      <vt:lpstr>這時老闆路過…</vt:lpstr>
      <vt:lpstr>資料結構 Vector , Factor</vt:lpstr>
      <vt:lpstr>抓Vector 、察看 Factor</vt:lpstr>
      <vt:lpstr>Vector過濾</vt:lpstr>
      <vt:lpstr>資料結構 Dataframe</vt:lpstr>
      <vt:lpstr>抓Dataframe 特定欄位</vt:lpstr>
      <vt:lpstr>問題二、取出Sale 欄位中最高值</vt:lpstr>
      <vt:lpstr>問題二、取出Sale 欄位中最高值</vt:lpstr>
      <vt:lpstr>問題二、取出前10間銷量最高店家並平均</vt:lpstr>
      <vt:lpstr>實戰二、解答</vt:lpstr>
      <vt:lpstr>這個時候的你一定是這個反應</vt:lpstr>
      <vt:lpstr>EXCEL 限制</vt:lpstr>
      <vt:lpstr>老闆又丟難題!</vt:lpstr>
      <vt:lpstr>判斷式</vt:lpstr>
      <vt:lpstr>If 判斷式</vt:lpstr>
      <vt:lpstr>If 判斷式範例</vt:lpstr>
      <vt:lpstr>For 迴圈</vt:lpstr>
      <vt:lpstr>For 迴圈 範例</vt:lpstr>
      <vt:lpstr>技巧：for 迴圈存到 vactor </vt:lpstr>
      <vt:lpstr>技巧：for 迴圈調用 vactor</vt:lpstr>
      <vt:lpstr>問題三、逐行找到境內店並變成含稅價</vt:lpstr>
      <vt:lpstr>老闆又丟難題!</vt:lpstr>
      <vt:lpstr>雖然有句話說…</vt:lpstr>
      <vt:lpstr>類別庫安裝與載入</vt:lpstr>
      <vt:lpstr>繪圖ggplot2 –散布圖</vt:lpstr>
      <vt:lpstr>投行銷資源到哪個門市比較好呢?</vt:lpstr>
      <vt:lpstr>問題四、繪製二維圖形</vt:lpstr>
      <vt:lpstr>看圖…</vt:lpstr>
      <vt:lpstr>繪圖ggplot2 –散布圖 蓋圖層</vt:lpstr>
      <vt:lpstr>問題四、繪製圖形找出變數關係</vt:lpstr>
      <vt:lpstr>觀察產生的圖</vt:lpstr>
      <vt:lpstr>自訂 function</vt:lpstr>
      <vt:lpstr>回家作業</vt:lpstr>
      <vt:lpstr>感謝聆聽</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Howie</cp:lastModifiedBy>
  <cp:revision>396</cp:revision>
  <dcterms:created xsi:type="dcterms:W3CDTF">2018-01-19T08:01:31Z</dcterms:created>
  <dcterms:modified xsi:type="dcterms:W3CDTF">2018-03-15T01:05:17Z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1028-10.1.0.5707</vt:lpwstr>
  </property>
</Properties>
</file>